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1" r:id="rId1"/>
  </p:sldMasterIdLst>
  <p:notesMasterIdLst>
    <p:notesMasterId r:id="rId52"/>
  </p:notesMasterIdLst>
  <p:sldIdLst>
    <p:sldId id="256" r:id="rId2"/>
    <p:sldId id="262" r:id="rId3"/>
    <p:sldId id="263" r:id="rId4"/>
    <p:sldId id="265" r:id="rId5"/>
    <p:sldId id="266" r:id="rId6"/>
    <p:sldId id="267" r:id="rId7"/>
    <p:sldId id="268" r:id="rId8"/>
    <p:sldId id="269" r:id="rId9"/>
    <p:sldId id="270" r:id="rId10"/>
    <p:sldId id="271" r:id="rId11"/>
    <p:sldId id="272" r:id="rId12"/>
    <p:sldId id="274" r:id="rId13"/>
    <p:sldId id="275" r:id="rId14"/>
    <p:sldId id="276" r:id="rId15"/>
    <p:sldId id="277" r:id="rId16"/>
    <p:sldId id="278" r:id="rId17"/>
    <p:sldId id="279" r:id="rId18"/>
    <p:sldId id="273" r:id="rId19"/>
    <p:sldId id="280" r:id="rId20"/>
    <p:sldId id="281"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6" r:id="rId34"/>
    <p:sldId id="297" r:id="rId35"/>
    <p:sldId id="298" r:id="rId36"/>
    <p:sldId id="299" r:id="rId37"/>
    <p:sldId id="300" r:id="rId38"/>
    <p:sldId id="301" r:id="rId39"/>
    <p:sldId id="302" r:id="rId40"/>
    <p:sldId id="303" r:id="rId41"/>
    <p:sldId id="295" r:id="rId42"/>
    <p:sldId id="304" r:id="rId43"/>
    <p:sldId id="305" r:id="rId44"/>
    <p:sldId id="306" r:id="rId45"/>
    <p:sldId id="307" r:id="rId46"/>
    <p:sldId id="309" r:id="rId47"/>
    <p:sldId id="310" r:id="rId48"/>
    <p:sldId id="308" r:id="rId49"/>
    <p:sldId id="313" r:id="rId50"/>
    <p:sldId id="31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440" autoAdjust="0"/>
  </p:normalViewPr>
  <p:slideViewPr>
    <p:cSldViewPr snapToGrid="0">
      <p:cViewPr varScale="1">
        <p:scale>
          <a:sx n="70" d="100"/>
          <a:sy n="70" d="100"/>
        </p:scale>
        <p:origin x="82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822C2-B9E0-4A09-BB0A-960053786FF2}" type="datetimeFigureOut">
              <a:rPr lang="en-US" smtClean="0"/>
              <a:t>4/17/2019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CA901-1047-4253-838C-CD512BE2889F}" type="slidenum">
              <a:rPr lang="en-US" smtClean="0"/>
              <a:t>‹#›</a:t>
            </a:fld>
            <a:endParaRPr lang="en-US"/>
          </a:p>
        </p:txBody>
      </p:sp>
    </p:spTree>
    <p:extLst>
      <p:ext uri="{BB962C8B-B14F-4D97-AF65-F5344CB8AC3E}">
        <p14:creationId xmlns:p14="http://schemas.microsoft.com/office/powerpoint/2010/main" val="204248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sharp.christiannagel.com/2018/09/05/efcorecosmo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ar-sa/ef/efcore-and-ef6/inde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a:t>
            </a:fld>
            <a:endParaRPr lang="en-US"/>
          </a:p>
        </p:txBody>
      </p:sp>
    </p:spTree>
    <p:extLst>
      <p:ext uri="{BB962C8B-B14F-4D97-AF65-F5344CB8AC3E}">
        <p14:creationId xmlns:p14="http://schemas.microsoft.com/office/powerpoint/2010/main" val="284974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10</a:t>
            </a:fld>
            <a:endParaRPr lang="en-US"/>
          </a:p>
        </p:txBody>
      </p:sp>
    </p:spTree>
    <p:extLst>
      <p:ext uri="{BB962C8B-B14F-4D97-AF65-F5344CB8AC3E}">
        <p14:creationId xmlns:p14="http://schemas.microsoft.com/office/powerpoint/2010/main" val="314899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a:t>
            </a:r>
            <a:r>
              <a:rPr lang="en-US" b="1" dirty="0" smtClean="0"/>
              <a:t>entity</a:t>
            </a:r>
            <a:r>
              <a:rPr lang="en-US" dirty="0" smtClean="0"/>
              <a:t> is mapped to a table in the database, but EF Core also maps the relationships between the entities. </a:t>
            </a:r>
          </a:p>
          <a:p>
            <a:endParaRPr lang="en-US" dirty="0" smtClean="0"/>
          </a:p>
          <a:p>
            <a:r>
              <a:rPr lang="en-US" dirty="0" smtClean="0"/>
              <a:t>Each recipe can have many ingredients, but each ingredient (which has a name, quantity, and unit) belongs to one recipe, so this is a many-to-one relationship.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11</a:t>
            </a:fld>
            <a:endParaRPr lang="en-US"/>
          </a:p>
        </p:txBody>
      </p:sp>
    </p:spTree>
    <p:extLst>
      <p:ext uri="{BB962C8B-B14F-4D97-AF65-F5344CB8AC3E}">
        <p14:creationId xmlns:p14="http://schemas.microsoft.com/office/powerpoint/2010/main" val="1308298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12</a:t>
            </a:fld>
            <a:endParaRPr lang="en-US"/>
          </a:p>
        </p:txBody>
      </p:sp>
    </p:spTree>
    <p:extLst>
      <p:ext uri="{BB962C8B-B14F-4D97-AF65-F5344CB8AC3E}">
        <p14:creationId xmlns:p14="http://schemas.microsoft.com/office/powerpoint/2010/main" val="292051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13</a:t>
            </a:fld>
            <a:endParaRPr lang="en-US"/>
          </a:p>
        </p:txBody>
      </p:sp>
    </p:spTree>
    <p:extLst>
      <p:ext uri="{BB962C8B-B14F-4D97-AF65-F5344CB8AC3E}">
        <p14:creationId xmlns:p14="http://schemas.microsoft.com/office/powerpoint/2010/main" val="3500770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of providers here at https://docs.microsoft.com/en-us/ </a:t>
            </a:r>
            <a:r>
              <a:rPr lang="en-US" dirty="0" err="1" smtClean="0"/>
              <a:t>ef</a:t>
            </a:r>
            <a:r>
              <a:rPr lang="en-US" dirty="0" smtClean="0"/>
              <a:t>/core/providers/</a:t>
            </a:r>
          </a:p>
          <a:p>
            <a:r>
              <a:rPr lang="en-US" dirty="0" smtClean="0"/>
              <a:t>You install a database provider into your application in the same way as any other library: by adding a </a:t>
            </a:r>
            <a:r>
              <a:rPr lang="en-US" dirty="0" err="1" smtClean="0"/>
              <a:t>NuGet</a:t>
            </a:r>
            <a:r>
              <a:rPr lang="en-US" dirty="0" smtClean="0"/>
              <a:t> package to your project’s </a:t>
            </a:r>
            <a:r>
              <a:rPr lang="en-US" dirty="0" err="1" smtClean="0"/>
              <a:t>csproj</a:t>
            </a:r>
            <a:r>
              <a:rPr lang="en-US" dirty="0" smtClean="0"/>
              <a:t> file and running </a:t>
            </a:r>
            <a:r>
              <a:rPr lang="en-US" dirty="0" err="1" smtClean="0"/>
              <a:t>dotnet</a:t>
            </a:r>
            <a:r>
              <a:rPr lang="en-US" dirty="0" smtClean="0"/>
              <a:t> restore from the command line (or letting Visual Studio automatically restore for you).</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14</a:t>
            </a:fld>
            <a:endParaRPr lang="en-US"/>
          </a:p>
        </p:txBody>
      </p:sp>
    </p:spTree>
    <p:extLst>
      <p:ext uri="{BB962C8B-B14F-4D97-AF65-F5344CB8AC3E}">
        <p14:creationId xmlns:p14="http://schemas.microsoft.com/office/powerpoint/2010/main" val="368164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package I need to add is the tooling package. Remember, you add </a:t>
            </a:r>
            <a:r>
              <a:rPr lang="en-US" dirty="0" err="1" smtClean="0"/>
              <a:t>NuGet</a:t>
            </a:r>
            <a:r>
              <a:rPr lang="en-US" dirty="0" smtClean="0"/>
              <a:t> packages as </a:t>
            </a:r>
            <a:r>
              <a:rPr lang="en-US" dirty="0" err="1" smtClean="0"/>
              <a:t>PackageReference</a:t>
            </a:r>
            <a:r>
              <a:rPr lang="en-US" dirty="0" smtClean="0"/>
              <a:t> elements, and tool packages as </a:t>
            </a:r>
            <a:r>
              <a:rPr lang="en-US" dirty="0" err="1" smtClean="0"/>
              <a:t>DotNetCliToolReference</a:t>
            </a:r>
            <a:r>
              <a:rPr lang="en-US" dirty="0" smtClean="0"/>
              <a:t> elements.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15</a:t>
            </a:fld>
            <a:endParaRPr lang="en-US"/>
          </a:p>
        </p:txBody>
      </p:sp>
    </p:spTree>
    <p:extLst>
      <p:ext uri="{BB962C8B-B14F-4D97-AF65-F5344CB8AC3E}">
        <p14:creationId xmlns:p14="http://schemas.microsoft.com/office/powerpoint/2010/main" val="86847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EF Core heavily favors a convention over configuration approach, as you can see in this listing, which shows the Recipe and Ingredient entity classes for your app.</a:t>
            </a:r>
          </a:p>
          <a:p>
            <a:endParaRPr lang="en-US" dirty="0" smtClean="0"/>
          </a:p>
          <a:p>
            <a:r>
              <a:rPr lang="en-US" dirty="0" smtClean="0"/>
              <a:t>Conventions </a:t>
            </a:r>
            <a:r>
              <a:rPr lang="en-US" dirty="0" smtClean="0"/>
              <a:t>:</a:t>
            </a:r>
          </a:p>
          <a:p>
            <a:r>
              <a:rPr lang="en-US" dirty="0" smtClean="0"/>
              <a:t>For example, the Recipe class has a </a:t>
            </a:r>
            <a:r>
              <a:rPr lang="en-US" dirty="0" err="1" smtClean="0"/>
              <a:t>RecipeId</a:t>
            </a:r>
            <a:r>
              <a:rPr lang="en-US" dirty="0" smtClean="0"/>
              <a:t> property and the Ingredient class has an </a:t>
            </a:r>
            <a:r>
              <a:rPr lang="en-US" dirty="0" err="1" smtClean="0"/>
              <a:t>IngredientId</a:t>
            </a:r>
            <a:r>
              <a:rPr lang="en-US" dirty="0" smtClean="0"/>
              <a:t> property. EF Core identifies this pattern of </a:t>
            </a:r>
            <a:r>
              <a:rPr lang="en-US" dirty="0" err="1" smtClean="0"/>
              <a:t>TId</a:t>
            </a:r>
            <a:r>
              <a:rPr lang="en-US" dirty="0" smtClean="0"/>
              <a:t> as indicating the primary key of the table. </a:t>
            </a:r>
          </a:p>
          <a:p>
            <a:endParaRPr lang="en-US" dirty="0" smtClean="0"/>
          </a:p>
          <a:p>
            <a:r>
              <a:rPr lang="en-US" dirty="0" smtClean="0"/>
              <a:t>Another convention visible here is the </a:t>
            </a:r>
            <a:r>
              <a:rPr lang="en-US" dirty="0" err="1" smtClean="0"/>
              <a:t>RecipeId</a:t>
            </a:r>
            <a:r>
              <a:rPr lang="en-US" dirty="0" smtClean="0"/>
              <a:t> property on the Ingredient class. EF Core interprets this to be a foreign key pointing to the Recipe class. </a:t>
            </a:r>
          </a:p>
          <a:p>
            <a:endParaRPr lang="en-US" dirty="0" smtClean="0"/>
          </a:p>
          <a:p>
            <a:r>
              <a:rPr lang="en-US" dirty="0" smtClean="0"/>
              <a:t>When considered with </a:t>
            </a:r>
            <a:r>
              <a:rPr lang="en-US" dirty="0" err="1" smtClean="0"/>
              <a:t>ICollection</a:t>
            </a:r>
            <a:r>
              <a:rPr lang="en-US" dirty="0" smtClean="0"/>
              <a:t> on the Recipe class, this represents a many-to-one relationship.</a:t>
            </a:r>
          </a:p>
          <a:p>
            <a:endParaRPr lang="en-US" dirty="0" smtClean="0"/>
          </a:p>
          <a:p>
            <a:r>
              <a:rPr lang="en-US" dirty="0" smtClean="0"/>
              <a:t>You can also use </a:t>
            </a:r>
            <a:r>
              <a:rPr lang="en-US" dirty="0" err="1" smtClean="0"/>
              <a:t>DataAnnotations</a:t>
            </a:r>
            <a:r>
              <a:rPr lang="en-US" dirty="0" smtClean="0"/>
              <a:t> attributes to decorate your entity classes, controlling things like column naming or string length. EF Core will use these attributes to override the default conventions.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16</a:t>
            </a:fld>
            <a:endParaRPr lang="en-US"/>
          </a:p>
        </p:txBody>
      </p:sp>
    </p:spTree>
    <p:extLst>
      <p:ext uri="{BB962C8B-B14F-4D97-AF65-F5344CB8AC3E}">
        <p14:creationId xmlns:p14="http://schemas.microsoft.com/office/powerpoint/2010/main" val="769078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17</a:t>
            </a:fld>
            <a:endParaRPr lang="en-US"/>
          </a:p>
        </p:txBody>
      </p:sp>
    </p:spTree>
    <p:extLst>
      <p:ext uri="{BB962C8B-B14F-4D97-AF65-F5344CB8AC3E}">
        <p14:creationId xmlns:p14="http://schemas.microsoft.com/office/powerpoint/2010/main" val="83428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AppDbContext</a:t>
            </a:r>
            <a:r>
              <a:rPr lang="en-US" dirty="0" smtClean="0"/>
              <a:t> for your app is simple, containing a list of your root entities, but you can do a lot more with it in a more complex application. </a:t>
            </a:r>
          </a:p>
          <a:p>
            <a:r>
              <a:rPr lang="en-US" dirty="0" smtClean="0"/>
              <a:t>If you wanted, you could </a:t>
            </a:r>
            <a:r>
              <a:rPr lang="en-US" b="1" dirty="0" smtClean="0"/>
              <a:t>completely customize how EF Core maps entities to the database</a:t>
            </a:r>
            <a:r>
              <a:rPr lang="en-US" dirty="0" smtClean="0"/>
              <a:t>, but for this app you’re going to use the defaults.</a:t>
            </a:r>
          </a:p>
          <a:p>
            <a:endParaRPr lang="en-US" dirty="0" smtClean="0"/>
          </a:p>
          <a:p>
            <a:r>
              <a:rPr lang="en-US" dirty="0" smtClean="0"/>
              <a:t>You didn’t list Ingredient on </a:t>
            </a:r>
            <a:r>
              <a:rPr lang="en-US" dirty="0" err="1" smtClean="0"/>
              <a:t>AppDbContext</a:t>
            </a:r>
            <a:r>
              <a:rPr lang="en-US" dirty="0" smtClean="0"/>
              <a:t>, but it will be modeled by EF Core as it’s exposed on the Recipe. You can still access the Ingredient objects in the database, but you have to go via the Recipe entity’s Ingredients property to do so.</a:t>
            </a:r>
          </a:p>
          <a:p>
            <a:endParaRPr lang="en-US" dirty="0" smtClean="0"/>
          </a:p>
          <a:p>
            <a:r>
              <a:rPr lang="en-US" dirty="0" smtClean="0"/>
              <a:t>This code first approach is typical, but if you have an existing database, you can automatically generate the EF entities and </a:t>
            </a:r>
            <a:r>
              <a:rPr lang="en-US" dirty="0" err="1" smtClean="0"/>
              <a:t>DbContext</a:t>
            </a:r>
            <a:r>
              <a:rPr lang="en-US" dirty="0" smtClean="0"/>
              <a:t> instead. (More information can be found at http://mng.bz/Ymtw.)</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18</a:t>
            </a:fld>
            <a:endParaRPr lang="en-US"/>
          </a:p>
        </p:txBody>
      </p:sp>
    </p:spTree>
    <p:extLst>
      <p:ext uri="{BB962C8B-B14F-4D97-AF65-F5344CB8AC3E}">
        <p14:creationId xmlns:p14="http://schemas.microsoft.com/office/powerpoint/2010/main" val="3514682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configuration for your app is, again, nice and simple, as you can see in the following listing. You set the database provider with the </a:t>
            </a:r>
            <a:r>
              <a:rPr lang="en-US" dirty="0" err="1" smtClean="0"/>
              <a:t>UseSqlServer</a:t>
            </a:r>
            <a:r>
              <a:rPr lang="en-US" dirty="0" smtClean="0"/>
              <a:t> extension</a:t>
            </a:r>
          </a:p>
          <a:p>
            <a:r>
              <a:rPr lang="en-US" dirty="0" smtClean="0"/>
              <a:t>method, made available by the </a:t>
            </a:r>
            <a:r>
              <a:rPr lang="en-US" dirty="0" err="1" smtClean="0"/>
              <a:t>Microsoft.EntityFrameworkCore.SqlServer</a:t>
            </a:r>
            <a:r>
              <a:rPr lang="en-US" dirty="0" smtClean="0"/>
              <a:t> package, and pass it a connection string.</a:t>
            </a:r>
          </a:p>
          <a:p>
            <a:endParaRPr lang="en-US" dirty="0" smtClean="0"/>
          </a:p>
          <a:p>
            <a:r>
              <a:rPr lang="en-US" dirty="0" smtClean="0"/>
              <a:t>The connection string is a typical secret as I discussed in the previous chapter, so loading it from configuration makes sense.</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19</a:t>
            </a:fld>
            <a:endParaRPr lang="en-US"/>
          </a:p>
        </p:txBody>
      </p:sp>
    </p:spTree>
    <p:extLst>
      <p:ext uri="{BB962C8B-B14F-4D97-AF65-F5344CB8AC3E}">
        <p14:creationId xmlns:p14="http://schemas.microsoft.com/office/powerpoint/2010/main" val="157031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an in-depth look at EF Core I recommend, Entity Framework Core in Action by Jon P Smith (Manning, 2018). Alternatively, you can read about EF Core and its cousin, Entity Framework, on the Microsoft documentation website at https://docs.microsoft.com/en-</a:t>
            </a:r>
          </a:p>
          <a:p>
            <a:r>
              <a:rPr lang="en-US" dirty="0" smtClean="0"/>
              <a:t>us/</a:t>
            </a:r>
            <a:r>
              <a:rPr lang="en-US" dirty="0" err="1" smtClean="0"/>
              <a:t>ef</a:t>
            </a:r>
            <a:r>
              <a:rPr lang="en-US" dirty="0" smtClean="0"/>
              <a:t>/core/index.</a:t>
            </a:r>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this chapter, and the rest of the book, I’m going to be using SQL Server Express’ </a:t>
            </a:r>
            <a:r>
              <a:rPr lang="en-US" dirty="0" err="1" smtClean="0"/>
              <a:t>LocalDB</a:t>
            </a:r>
            <a:r>
              <a:rPr lang="en-US" dirty="0" smtClean="0"/>
              <a:t> feature. This is installed as part of Visual Studio 2017 (when you choose the .NET Desktop Development workload) and provides a lightweight SQL Server engine.  Very little of the code is specific to SQL Server, so you should be able to follow along with a different database if you prefer.</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a:t>
            </a:fld>
            <a:endParaRPr lang="en-US"/>
          </a:p>
        </p:txBody>
      </p:sp>
    </p:spTree>
    <p:extLst>
      <p:ext uri="{BB962C8B-B14F-4D97-AF65-F5344CB8AC3E}">
        <p14:creationId xmlns:p14="http://schemas.microsoft.com/office/powerpoint/2010/main" val="2823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migrations modifies the database, so you always have to be aware of data loss. If you remove a table from the database using a migration and then rollback the migration, the table will be recreated, but the data it previously contained will be gone forever!</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20</a:t>
            </a:fld>
            <a:endParaRPr lang="en-US"/>
          </a:p>
        </p:txBody>
      </p:sp>
    </p:spTree>
    <p:extLst>
      <p:ext uri="{BB962C8B-B14F-4D97-AF65-F5344CB8AC3E}">
        <p14:creationId xmlns:p14="http://schemas.microsoft.com/office/powerpoint/2010/main" val="1643454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21</a:t>
            </a:fld>
            <a:endParaRPr lang="en-US"/>
          </a:p>
        </p:txBody>
      </p:sp>
    </p:spTree>
    <p:extLst>
      <p:ext uri="{BB962C8B-B14F-4D97-AF65-F5344CB8AC3E}">
        <p14:creationId xmlns:p14="http://schemas.microsoft.com/office/powerpoint/2010/main" val="1130815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22</a:t>
            </a:fld>
            <a:endParaRPr lang="en-US"/>
          </a:p>
        </p:txBody>
      </p:sp>
    </p:spTree>
    <p:extLst>
      <p:ext uri="{BB962C8B-B14F-4D97-AF65-F5344CB8AC3E}">
        <p14:creationId xmlns:p14="http://schemas.microsoft.com/office/powerpoint/2010/main" val="60327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three files encapsulate the migration process but adding a migration doesn’t update anything in the database itself. For that, you must run a different command to apply the migration to the database.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23</a:t>
            </a:fld>
            <a:endParaRPr lang="en-US"/>
          </a:p>
        </p:txBody>
      </p:sp>
    </p:spTree>
    <p:extLst>
      <p:ext uri="{BB962C8B-B14F-4D97-AF65-F5344CB8AC3E}">
        <p14:creationId xmlns:p14="http://schemas.microsoft.com/office/powerpoint/2010/main" val="1717693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24</a:t>
            </a:fld>
            <a:endParaRPr lang="en-US"/>
          </a:p>
        </p:txBody>
      </p:sp>
    </p:spTree>
    <p:extLst>
      <p:ext uri="{BB962C8B-B14F-4D97-AF65-F5344CB8AC3E}">
        <p14:creationId xmlns:p14="http://schemas.microsoft.com/office/powerpoint/2010/main" val="4147466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25</a:t>
            </a:fld>
            <a:endParaRPr lang="en-US"/>
          </a:p>
        </p:txBody>
      </p:sp>
    </p:spTree>
    <p:extLst>
      <p:ext uri="{BB962C8B-B14F-4D97-AF65-F5344CB8AC3E}">
        <p14:creationId xmlns:p14="http://schemas.microsoft.com/office/powerpoint/2010/main" val="2823144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apply the migrations to the database, EF Core creates the necessary tables in the database and adds the appropriate columns and keys. </a:t>
            </a:r>
          </a:p>
          <a:p>
            <a:r>
              <a:rPr lang="en-US" dirty="0" smtClean="0"/>
              <a:t>You may have also noticed the __</a:t>
            </a:r>
            <a:r>
              <a:rPr lang="en-US" dirty="0" err="1" smtClean="0"/>
              <a:t>EFMigrationsHistory</a:t>
            </a:r>
            <a:r>
              <a:rPr lang="en-US" dirty="0" smtClean="0"/>
              <a:t> table. EF Core uses this to store the names of migrations that it’s applied to the database. </a:t>
            </a:r>
          </a:p>
          <a:p>
            <a:endParaRPr lang="en-US" dirty="0" smtClean="0"/>
          </a:p>
          <a:p>
            <a:r>
              <a:rPr lang="en-US" dirty="0" smtClean="0"/>
              <a:t>Next time you run </a:t>
            </a:r>
            <a:r>
              <a:rPr lang="en-US" dirty="0" err="1" smtClean="0"/>
              <a:t>dotnet</a:t>
            </a:r>
            <a:r>
              <a:rPr lang="en-US" dirty="0" smtClean="0"/>
              <a:t> </a:t>
            </a:r>
            <a:r>
              <a:rPr lang="en-US" dirty="0" err="1" smtClean="0"/>
              <a:t>ef</a:t>
            </a:r>
            <a:r>
              <a:rPr lang="en-US" dirty="0" smtClean="0"/>
              <a:t> database update, EF Core can compare this table to the list of migrations in your app and will apply only the new ones to your database.</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26</a:t>
            </a:fld>
            <a:endParaRPr lang="en-US"/>
          </a:p>
        </p:txBody>
      </p:sp>
    </p:spTree>
    <p:extLst>
      <p:ext uri="{BB962C8B-B14F-4D97-AF65-F5344CB8AC3E}">
        <p14:creationId xmlns:p14="http://schemas.microsoft.com/office/powerpoint/2010/main" val="4232676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applications inevitably evolve, whether due to increased scope or simple maintenance. Adding properties to your entities, adding new entities entirely, and removing obsolete classes—all are likely</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27</a:t>
            </a:fld>
            <a:endParaRPr lang="en-US"/>
          </a:p>
        </p:txBody>
      </p:sp>
    </p:spTree>
    <p:extLst>
      <p:ext uri="{BB962C8B-B14F-4D97-AF65-F5344CB8AC3E}">
        <p14:creationId xmlns:p14="http://schemas.microsoft.com/office/powerpoint/2010/main" val="1415913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28</a:t>
            </a:fld>
            <a:endParaRPr lang="en-US"/>
          </a:p>
        </p:txBody>
      </p:sp>
    </p:spTree>
    <p:extLst>
      <p:ext uri="{BB962C8B-B14F-4D97-AF65-F5344CB8AC3E}">
        <p14:creationId xmlns:p14="http://schemas.microsoft.com/office/powerpoint/2010/main" val="2185767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Migrations are easy to use when you’re working alone, or when you’re deploying to a single web server, but even in these cases, there are important things to consider when deciding how to manage your databases. For apps with multiple web servers using a shared  database, or for containerized applications, you have even more things to think about.</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29</a:t>
            </a:fld>
            <a:endParaRPr lang="en-US"/>
          </a:p>
        </p:txBody>
      </p:sp>
    </p:spTree>
    <p:extLst>
      <p:ext uri="{BB962C8B-B14F-4D97-AF65-F5344CB8AC3E}">
        <p14:creationId xmlns:p14="http://schemas.microsoft.com/office/powerpoint/2010/main" val="317107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an object-relational mapper (ORM), you can manipulate a database using object-oriented concepts such as classes and objects by mapping them to database concepts such as tables and columns.</a:t>
            </a:r>
          </a:p>
          <a:p>
            <a:endParaRPr lang="en-US" dirty="0" smtClean="0"/>
          </a:p>
          <a:p>
            <a:endParaRPr lang="en-US" dirty="0" smtClean="0"/>
          </a:p>
          <a:p>
            <a:r>
              <a:rPr lang="en-US" b="1" dirty="0" smtClean="0"/>
              <a:t>EF Core uses a provider model, so that support for other relational databases can be plugged in later, as they become available.</a:t>
            </a:r>
            <a:endParaRPr lang="en-US" b="1" dirty="0"/>
          </a:p>
        </p:txBody>
      </p:sp>
      <p:sp>
        <p:nvSpPr>
          <p:cNvPr id="4" name="Slide Number Placeholder 3"/>
          <p:cNvSpPr>
            <a:spLocks noGrp="1"/>
          </p:cNvSpPr>
          <p:nvPr>
            <p:ph type="sldNum" sz="quarter" idx="10"/>
          </p:nvPr>
        </p:nvSpPr>
        <p:spPr/>
        <p:txBody>
          <a:bodyPr/>
          <a:lstStyle/>
          <a:p>
            <a:fld id="{422CA901-1047-4253-838C-CD512BE2889F}" type="slidenum">
              <a:rPr lang="en-US" smtClean="0"/>
              <a:t>3</a:t>
            </a:fld>
            <a:endParaRPr lang="en-US"/>
          </a:p>
        </p:txBody>
      </p:sp>
    </p:spTree>
    <p:extLst>
      <p:ext uri="{BB962C8B-B14F-4D97-AF65-F5344CB8AC3E}">
        <p14:creationId xmlns:p14="http://schemas.microsoft.com/office/powerpoint/2010/main" val="1968019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business logic for creating a recipe in this application is simple—there is no logic! Map the command binding model provided by the controller to a Recipe entity and its Ingredients, add the Recipe object to </a:t>
            </a:r>
            <a:r>
              <a:rPr lang="en-US" dirty="0" err="1" smtClean="0"/>
              <a:t>AppDbContext</a:t>
            </a:r>
            <a:r>
              <a:rPr lang="en-US" dirty="0" smtClean="0"/>
              <a:t>, and save that in the database.</a:t>
            </a:r>
          </a:p>
          <a:p>
            <a:endParaRPr lang="en-US" dirty="0" smtClean="0"/>
          </a:p>
          <a:p>
            <a:endParaRPr lang="en-US" dirty="0" smtClean="0"/>
          </a:p>
          <a:p>
            <a:r>
              <a:rPr lang="en-US" dirty="0" smtClean="0"/>
              <a:t>Many simple, equivalent, sample applications using EF or EF Core allow you to bind directly to the Recipe entity as the view model for your MVC actions. Unfortunately, this exposes a security vulnerability known as </a:t>
            </a:r>
            <a:r>
              <a:rPr lang="en-US" dirty="0" err="1" smtClean="0"/>
              <a:t>overposting</a:t>
            </a:r>
            <a:r>
              <a:rPr lang="en-US" dirty="0" smtClean="0"/>
              <a:t> and is a bad practice. If you want to avoid the boilerplate mapping code in your applications, consider using a library such as </a:t>
            </a:r>
            <a:r>
              <a:rPr lang="en-US" dirty="0" err="1" smtClean="0"/>
              <a:t>AutoMapper</a:t>
            </a:r>
            <a:r>
              <a:rPr lang="en-US" dirty="0" smtClean="0"/>
              <a:t> (http://automapper.org/).</a:t>
            </a:r>
          </a:p>
          <a:p>
            <a:endParaRPr lang="en-US" dirty="0" smtClean="0"/>
          </a:p>
          <a:p>
            <a:r>
              <a:rPr lang="en-US" dirty="0" smtClean="0"/>
              <a:t>If there’s a problem when EF Core tries to interact with your database—you haven’t run the migrations to update the database schema, for example—it will throw an exception.</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30</a:t>
            </a:fld>
            <a:endParaRPr lang="en-US"/>
          </a:p>
        </p:txBody>
      </p:sp>
    </p:spTree>
    <p:extLst>
      <p:ext uri="{BB962C8B-B14F-4D97-AF65-F5344CB8AC3E}">
        <p14:creationId xmlns:p14="http://schemas.microsoft.com/office/powerpoint/2010/main" val="3990741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 view model is technically a UI concern rather than a business logic concern. I’m returning them directly from </a:t>
            </a:r>
            <a:r>
              <a:rPr lang="en-US" dirty="0" err="1" smtClean="0"/>
              <a:t>RecipeService</a:t>
            </a:r>
            <a:r>
              <a:rPr lang="en-US" dirty="0" smtClean="0"/>
              <a:t> here mostly to hammer home that you shouldn’t be using EF Core entities directly in your action methods.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31</a:t>
            </a:fld>
            <a:endParaRPr lang="en-US"/>
          </a:p>
        </p:txBody>
      </p:sp>
    </p:spTree>
    <p:extLst>
      <p:ext uri="{BB962C8B-B14F-4D97-AF65-F5344CB8AC3E}">
        <p14:creationId xmlns:p14="http://schemas.microsoft.com/office/powerpoint/2010/main" val="613658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GetRecipes</a:t>
            </a:r>
            <a:r>
              <a:rPr lang="en-US" dirty="0" smtClean="0"/>
              <a:t> method in </a:t>
            </a:r>
            <a:r>
              <a:rPr lang="en-US" dirty="0" err="1" smtClean="0"/>
              <a:t>RecipeService</a:t>
            </a:r>
            <a:r>
              <a:rPr lang="en-US" dirty="0" smtClean="0"/>
              <a:t> is conceptually simple and follows a common pattern for querying an EF Core database, as shown in figure 12.13. </a:t>
            </a:r>
          </a:p>
          <a:p>
            <a:endParaRPr lang="en-US" dirty="0" smtClean="0"/>
          </a:p>
          <a:p>
            <a:endParaRPr lang="en-US" dirty="0" smtClean="0"/>
          </a:p>
          <a:p>
            <a:r>
              <a:rPr lang="en-US" dirty="0" smtClean="0"/>
              <a:t>EF Core uses a fluent chain of LINQ commands to define the query to return on the database. </a:t>
            </a:r>
          </a:p>
          <a:p>
            <a:endParaRPr lang="en-US" dirty="0" smtClean="0"/>
          </a:p>
          <a:p>
            <a:r>
              <a:rPr lang="en-US" dirty="0" smtClean="0"/>
              <a:t>The </a:t>
            </a:r>
            <a:r>
              <a:rPr lang="en-US" dirty="0" err="1" smtClean="0"/>
              <a:t>DbSet</a:t>
            </a:r>
            <a:r>
              <a:rPr lang="en-US" dirty="0" smtClean="0"/>
              <a:t> property on </a:t>
            </a:r>
            <a:r>
              <a:rPr lang="en-US" dirty="0" err="1" smtClean="0"/>
              <a:t>AppDataContext</a:t>
            </a:r>
            <a:r>
              <a:rPr lang="en-US" dirty="0" smtClean="0"/>
              <a:t> is an </a:t>
            </a:r>
            <a:r>
              <a:rPr lang="en-US" dirty="0" err="1" smtClean="0"/>
              <a:t>IQueryable</a:t>
            </a:r>
            <a:r>
              <a:rPr lang="en-US" dirty="0" smtClean="0"/>
              <a:t>, so you can use all the usual Select() and Where() clauses that you would with other </a:t>
            </a:r>
            <a:r>
              <a:rPr lang="en-US" dirty="0" err="1" smtClean="0"/>
              <a:t>IQueryable</a:t>
            </a:r>
            <a:r>
              <a:rPr lang="en-US" dirty="0" smtClean="0"/>
              <a:t> providers. </a:t>
            </a:r>
          </a:p>
          <a:p>
            <a:endParaRPr lang="en-US" dirty="0" smtClean="0"/>
          </a:p>
          <a:p>
            <a:r>
              <a:rPr lang="en-US" dirty="0" smtClean="0"/>
              <a:t>EF Core will convert these into a SQL statement to query the database with when you call an execute function such as </a:t>
            </a:r>
            <a:r>
              <a:rPr lang="en-US" dirty="0" err="1" smtClean="0"/>
              <a:t>ToList</a:t>
            </a:r>
            <a:r>
              <a:rPr lang="en-US" dirty="0" smtClean="0"/>
              <a:t>(), </a:t>
            </a:r>
            <a:r>
              <a:rPr lang="en-US" dirty="0" err="1" smtClean="0"/>
              <a:t>ToArray</a:t>
            </a:r>
            <a:r>
              <a:rPr lang="en-US" dirty="0" smtClean="0"/>
              <a:t>(), or Single(). </a:t>
            </a:r>
          </a:p>
          <a:p>
            <a:endParaRPr lang="en-US" dirty="0" smtClean="0"/>
          </a:p>
          <a:p>
            <a:endParaRPr lang="en-US" dirty="0" smtClean="0"/>
          </a:p>
          <a:p>
            <a:r>
              <a:rPr lang="en-US" dirty="0" smtClean="0"/>
              <a:t>You can also use the Select() extension method to map to objects other than your entities as part of the SQL query. You can use this to efficiently query the database by only fetching the columns you need.</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32</a:t>
            </a:fld>
            <a:endParaRPr lang="en-US"/>
          </a:p>
        </p:txBody>
      </p:sp>
    </p:spTree>
    <p:extLst>
      <p:ext uri="{BB962C8B-B14F-4D97-AF65-F5344CB8AC3E}">
        <p14:creationId xmlns:p14="http://schemas.microsoft.com/office/powerpoint/2010/main" val="1393019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Listing 12.7 shows the code to fetch a list of </a:t>
            </a:r>
            <a:r>
              <a:rPr lang="en-US" b="1" dirty="0" err="1" smtClean="0"/>
              <a:t>RecipeSummaryViewModels</a:t>
            </a:r>
            <a:r>
              <a:rPr lang="en-US" dirty="0" smtClean="0"/>
              <a:t>, following the same basic pattern as in figure 12.12. </a:t>
            </a:r>
          </a:p>
          <a:p>
            <a:r>
              <a:rPr lang="en-US" dirty="0" smtClean="0"/>
              <a:t>It uses a Where LINQ expression to filter out recipes marked as deleted, and a Select clause to map to the view models. </a:t>
            </a:r>
          </a:p>
          <a:p>
            <a:r>
              <a:rPr lang="en-US" dirty="0" smtClean="0"/>
              <a:t>The </a:t>
            </a:r>
            <a:r>
              <a:rPr lang="en-US" dirty="0" err="1" smtClean="0"/>
              <a:t>ToList</a:t>
            </a:r>
            <a:r>
              <a:rPr lang="en-US" dirty="0" smtClean="0"/>
              <a:t>() command instructs EF Core to generate the SQL query, execute it on the database, and build </a:t>
            </a:r>
            <a:r>
              <a:rPr lang="en-US" dirty="0" err="1" smtClean="0"/>
              <a:t>RecipeSummaryViewModel</a:t>
            </a:r>
            <a:r>
              <a:rPr lang="en-US" dirty="0" smtClean="0"/>
              <a:t> from the data returned.</a:t>
            </a:r>
          </a:p>
          <a:p>
            <a:endParaRPr lang="en-US" dirty="0" smtClean="0"/>
          </a:p>
          <a:p>
            <a:endParaRPr lang="en-US" dirty="0" smtClean="0"/>
          </a:p>
          <a:p>
            <a:r>
              <a:rPr lang="en-US" dirty="0" smtClean="0"/>
              <a:t>Notice that in the Select method, you convert the </a:t>
            </a:r>
            <a:r>
              <a:rPr lang="en-US" dirty="0" err="1" smtClean="0"/>
              <a:t>TimeToCook</a:t>
            </a:r>
            <a:r>
              <a:rPr lang="en-US" dirty="0" smtClean="0"/>
              <a:t> property from a </a:t>
            </a:r>
            <a:r>
              <a:rPr lang="en-US" dirty="0" err="1" smtClean="0"/>
              <a:t>TimeSpan</a:t>
            </a:r>
            <a:r>
              <a:rPr lang="en-US" dirty="0" smtClean="0"/>
              <a:t> to a string using string interpolation: </a:t>
            </a:r>
            <a:r>
              <a:rPr lang="en-US" dirty="0" err="1" smtClean="0"/>
              <a:t>TimeToCook</a:t>
            </a:r>
            <a:r>
              <a:rPr lang="en-US" dirty="0" smtClean="0"/>
              <a:t> = "{</a:t>
            </a:r>
            <a:r>
              <a:rPr lang="en-US" dirty="0" err="1" smtClean="0"/>
              <a:t>x.TimeToCook.TotalMinutes</a:t>
            </a:r>
            <a:r>
              <a:rPr lang="en-US" dirty="0" smtClean="0"/>
              <a:t>}mins“</a:t>
            </a:r>
          </a:p>
          <a:p>
            <a:endParaRPr lang="en-US" dirty="0" smtClean="0"/>
          </a:p>
          <a:p>
            <a:r>
              <a:rPr lang="en-US" b="1" dirty="0" smtClean="0"/>
              <a:t>I said before that EF Core converts the series of LINQ expressions into SQL, but that’s only a half-truth; EF Core can’t or doesn’t know how to convert some expressions to SQL. For those cases, such as in this example, EF Core finds the fields from the DB that it needs in order to run the expression on the client side, selects those from the database, and then runs the expression in C# afterwards. This lets you combine the power and performance of database-side evaluation without compromising the functionality of C#. </a:t>
            </a:r>
            <a:endParaRPr lang="en-US" b="1" dirty="0"/>
          </a:p>
        </p:txBody>
      </p:sp>
      <p:sp>
        <p:nvSpPr>
          <p:cNvPr id="4" name="Slide Number Placeholder 3"/>
          <p:cNvSpPr>
            <a:spLocks noGrp="1"/>
          </p:cNvSpPr>
          <p:nvPr>
            <p:ph type="sldNum" sz="quarter" idx="10"/>
          </p:nvPr>
        </p:nvSpPr>
        <p:spPr/>
        <p:txBody>
          <a:bodyPr/>
          <a:lstStyle/>
          <a:p>
            <a:fld id="{422CA901-1047-4253-838C-CD512BE2889F}" type="slidenum">
              <a:rPr lang="en-US" smtClean="0"/>
              <a:t>33</a:t>
            </a:fld>
            <a:endParaRPr lang="en-US"/>
          </a:p>
        </p:txBody>
      </p:sp>
    </p:spTree>
    <p:extLst>
      <p:ext uri="{BB962C8B-B14F-4D97-AF65-F5344CB8AC3E}">
        <p14:creationId xmlns:p14="http://schemas.microsoft.com/office/powerpoint/2010/main" val="1974457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as well as mapping the Recipe to a </a:t>
            </a:r>
            <a:r>
              <a:rPr lang="en-US" dirty="0" err="1" smtClean="0"/>
              <a:t>RecipeDetailViewModel</a:t>
            </a:r>
            <a:r>
              <a:rPr lang="en-US" dirty="0" smtClean="0"/>
              <a:t>, you also map the related Ingredients for a Recipe, as though you’re working with the objects</a:t>
            </a:r>
          </a:p>
          <a:p>
            <a:r>
              <a:rPr lang="en-US" dirty="0" smtClean="0"/>
              <a:t>directly in memory. This is one of the advantages of using an ORM—you can easily map child objects and let EF Core decide how best to build the underlying queries to</a:t>
            </a:r>
          </a:p>
          <a:p>
            <a:r>
              <a:rPr lang="en-US" dirty="0" smtClean="0"/>
              <a:t>fetch the data. </a:t>
            </a:r>
          </a:p>
          <a:p>
            <a:endParaRPr lang="en-US" dirty="0" smtClean="0"/>
          </a:p>
          <a:p>
            <a:r>
              <a:rPr lang="en-US" dirty="0" smtClean="0"/>
              <a:t>EF Core logs all the SQL statements it runs as </a:t>
            </a:r>
            <a:r>
              <a:rPr lang="en-US" dirty="0" err="1" smtClean="0"/>
              <a:t>LogLevel.Information</a:t>
            </a:r>
            <a:r>
              <a:rPr lang="en-US" dirty="0" smtClean="0"/>
              <a:t> events by default, so you can easily see what queries are being run against the database.</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34</a:t>
            </a:fld>
            <a:endParaRPr lang="en-US"/>
          </a:p>
        </p:txBody>
      </p:sp>
    </p:spTree>
    <p:extLst>
      <p:ext uri="{BB962C8B-B14F-4D97-AF65-F5344CB8AC3E}">
        <p14:creationId xmlns:p14="http://schemas.microsoft.com/office/powerpoint/2010/main" val="3561827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35</a:t>
            </a:fld>
            <a:endParaRPr lang="en-US"/>
          </a:p>
        </p:txBody>
      </p:sp>
    </p:spTree>
    <p:extLst>
      <p:ext uri="{BB962C8B-B14F-4D97-AF65-F5344CB8AC3E}">
        <p14:creationId xmlns:p14="http://schemas.microsoft.com/office/powerpoint/2010/main" val="885897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I read the Recipe entity using the Find(id) method exposed by </a:t>
            </a:r>
            <a:r>
              <a:rPr lang="en-US" dirty="0" err="1" smtClean="0"/>
              <a:t>DbSet</a:t>
            </a:r>
            <a:r>
              <a:rPr lang="en-US" dirty="0" smtClean="0"/>
              <a:t>. This is a simple helper method for loading an entity by its ID, in this case </a:t>
            </a:r>
            <a:r>
              <a:rPr lang="en-US" dirty="0" err="1" smtClean="0"/>
              <a:t>RecipeId</a:t>
            </a:r>
            <a:r>
              <a:rPr lang="en-US" dirty="0" smtClean="0"/>
              <a:t>. I could’ve written an equivalent query directly using LINQ as  </a:t>
            </a:r>
            <a:r>
              <a:rPr lang="en-US" b="1" dirty="0" smtClean="0"/>
              <a:t>_</a:t>
            </a:r>
            <a:r>
              <a:rPr lang="en-US" b="1" dirty="0" err="1" smtClean="0"/>
              <a:t>context.Recipes.Where</a:t>
            </a:r>
            <a:r>
              <a:rPr lang="en-US" b="1" dirty="0" smtClean="0"/>
              <a:t>(r=&gt;</a:t>
            </a:r>
            <a:r>
              <a:rPr lang="en-US" b="1" dirty="0" err="1" smtClean="0"/>
              <a:t>r.RecipeId</a:t>
            </a:r>
            <a:r>
              <a:rPr lang="en-US" b="1" dirty="0" smtClean="0"/>
              <a:t> == </a:t>
            </a:r>
            <a:r>
              <a:rPr lang="en-US" b="1" dirty="0" err="1" smtClean="0"/>
              <a:t>cmd.Id</a:t>
            </a:r>
            <a:r>
              <a:rPr lang="en-US" b="1" dirty="0" smtClean="0"/>
              <a:t>).</a:t>
            </a:r>
            <a:r>
              <a:rPr lang="en-US" b="1" dirty="0" err="1" smtClean="0"/>
              <a:t>FirstOrDefault</a:t>
            </a:r>
            <a:r>
              <a:rPr lang="en-US" b="1" dirty="0" smtClean="0"/>
              <a:t>();</a:t>
            </a:r>
          </a:p>
          <a:p>
            <a:endParaRPr lang="en-US" b="0" dirty="0" smtClean="0"/>
          </a:p>
          <a:p>
            <a:endParaRPr lang="en-US" b="0" dirty="0" smtClean="0"/>
          </a:p>
          <a:p>
            <a:endParaRPr lang="en-US" b="0" dirty="0" smtClean="0"/>
          </a:p>
          <a:p>
            <a:r>
              <a:rPr lang="en-US" dirty="0" smtClean="0"/>
              <a:t>Using Find() is a little more declarative and concise. You may be wondering how EF Core knows which columns to update when you call </a:t>
            </a:r>
            <a:r>
              <a:rPr lang="en-US" dirty="0" err="1" smtClean="0"/>
              <a:t>SaveChanges</a:t>
            </a:r>
            <a:r>
              <a:rPr lang="en-US" dirty="0" smtClean="0"/>
              <a:t>(). The simplest approach would be to update every column—if the field hasn’t changed, then it doesn’t matter if you write the same value again. But EF Core is a bit more clever than that. </a:t>
            </a:r>
          </a:p>
          <a:p>
            <a:endParaRPr lang="en-US" dirty="0" smtClean="0"/>
          </a:p>
          <a:p>
            <a:r>
              <a:rPr lang="en-US" b="1" dirty="0" smtClean="0"/>
              <a:t>EF Core internally tracks the state of any entities it loads from the database. It creates a snapshot of all the entity’s property values, so it can track which ones have changed. </a:t>
            </a:r>
            <a:r>
              <a:rPr lang="en-US" dirty="0" smtClean="0"/>
              <a:t>When you call </a:t>
            </a:r>
            <a:r>
              <a:rPr lang="en-US" dirty="0" err="1" smtClean="0"/>
              <a:t>SaveChanges</a:t>
            </a:r>
            <a:r>
              <a:rPr lang="en-US" dirty="0" smtClean="0"/>
              <a:t>(), EF Core compares the state of any tracked entities (in this case, the Repair entity) with the tracking snapshot. Any properties that have been changed are included in the UPDATE statement sent to the database, unchanged properties are ignored.</a:t>
            </a:r>
            <a:endParaRPr lang="en-US" b="0" dirty="0"/>
          </a:p>
        </p:txBody>
      </p:sp>
      <p:sp>
        <p:nvSpPr>
          <p:cNvPr id="4" name="Slide Number Placeholder 3"/>
          <p:cNvSpPr>
            <a:spLocks noGrp="1"/>
          </p:cNvSpPr>
          <p:nvPr>
            <p:ph type="sldNum" sz="quarter" idx="10"/>
          </p:nvPr>
        </p:nvSpPr>
        <p:spPr/>
        <p:txBody>
          <a:bodyPr/>
          <a:lstStyle/>
          <a:p>
            <a:fld id="{422CA901-1047-4253-838C-CD512BE2889F}" type="slidenum">
              <a:rPr lang="en-US" smtClean="0"/>
              <a:t>36</a:t>
            </a:fld>
            <a:endParaRPr lang="en-US"/>
          </a:p>
        </p:txBody>
      </p:sp>
    </p:spTree>
    <p:extLst>
      <p:ext uri="{BB962C8B-B14F-4D97-AF65-F5344CB8AC3E}">
        <p14:creationId xmlns:p14="http://schemas.microsoft.com/office/powerpoint/2010/main" val="3560059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37</a:t>
            </a:fld>
            <a:endParaRPr lang="en-US"/>
          </a:p>
        </p:txBody>
      </p:sp>
    </p:spTree>
    <p:extLst>
      <p:ext uri="{BB962C8B-B14F-4D97-AF65-F5344CB8AC3E}">
        <p14:creationId xmlns:p14="http://schemas.microsoft.com/office/powerpoint/2010/main" val="1427147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38</a:t>
            </a:fld>
            <a:endParaRPr lang="en-US"/>
          </a:p>
        </p:txBody>
      </p:sp>
    </p:spTree>
    <p:extLst>
      <p:ext uri="{BB962C8B-B14F-4D97-AF65-F5344CB8AC3E}">
        <p14:creationId xmlns:p14="http://schemas.microsoft.com/office/powerpoint/2010/main" val="4191647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approach, you can create a delete method on </a:t>
            </a:r>
            <a:r>
              <a:rPr lang="en-US" dirty="0" err="1" smtClean="0"/>
              <a:t>RecipeService</a:t>
            </a:r>
            <a:r>
              <a:rPr lang="en-US" dirty="0" smtClean="0"/>
              <a:t>, which updates the </a:t>
            </a:r>
            <a:r>
              <a:rPr lang="en-US" dirty="0" err="1" smtClean="0"/>
              <a:t>IsDeleted</a:t>
            </a:r>
            <a:r>
              <a:rPr lang="en-US" dirty="0" smtClean="0"/>
              <a:t> flag, as shown in the following listing. In addition, you should ensure you have Where() clauses in all the other methods in your </a:t>
            </a:r>
            <a:r>
              <a:rPr lang="en-US" dirty="0" err="1" smtClean="0"/>
              <a:t>RecipeService</a:t>
            </a:r>
            <a:r>
              <a:rPr lang="en-US" dirty="0" smtClean="0"/>
              <a:t>, to ensure you can’t display a deleted Recipe, as you saw in listing 12.9, for the </a:t>
            </a:r>
            <a:r>
              <a:rPr lang="en-US" dirty="0" err="1" smtClean="0"/>
              <a:t>GetRecipes</a:t>
            </a:r>
            <a:r>
              <a:rPr lang="en-US" dirty="0" smtClean="0"/>
              <a:t>() method.</a:t>
            </a:r>
          </a:p>
          <a:p>
            <a:endParaRPr lang="en-US" dirty="0" smtClean="0"/>
          </a:p>
          <a:p>
            <a:endParaRPr lang="en-US" dirty="0" smtClean="0"/>
          </a:p>
          <a:p>
            <a:r>
              <a:rPr lang="en-US" dirty="0" smtClean="0"/>
              <a:t>EF Core 2.0 gained a feature called Model-level query filters. These allow you to specify a Where clause at the model level, so you could, for example, ensure that EF Core never loads Recipes for which </a:t>
            </a:r>
            <a:r>
              <a:rPr lang="en-US" dirty="0" err="1" smtClean="0"/>
              <a:t>IsDeleted</a:t>
            </a:r>
            <a:r>
              <a:rPr lang="en-US" dirty="0" smtClean="0"/>
              <a:t> is true. See this announcement post for details: https://github.com/aspnet/ </a:t>
            </a:r>
            <a:r>
              <a:rPr lang="en-US" dirty="0" err="1" smtClean="0"/>
              <a:t>EntityFrameworkCore</a:t>
            </a:r>
            <a:r>
              <a:rPr lang="en-US" dirty="0" smtClean="0"/>
              <a:t>/ issues/8923.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39</a:t>
            </a:fld>
            <a:endParaRPr lang="en-US"/>
          </a:p>
        </p:txBody>
      </p:sp>
    </p:spTree>
    <p:extLst>
      <p:ext uri="{BB962C8B-B14F-4D97-AF65-F5344CB8AC3E}">
        <p14:creationId xmlns:p14="http://schemas.microsoft.com/office/powerpoint/2010/main" val="178022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https://csharp.christiannagel.com/2018/09/05/efcorecosmos/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a:t>
            </a:fld>
            <a:endParaRPr lang="en-US"/>
          </a:p>
        </p:txBody>
      </p:sp>
    </p:spTree>
    <p:extLst>
      <p:ext uri="{BB962C8B-B14F-4D97-AF65-F5344CB8AC3E}">
        <p14:creationId xmlns:p14="http://schemas.microsoft.com/office/powerpoint/2010/main" val="3323476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topics aren’t essential to getting started with EF Core, but you’ll quickly come up against them if you build a production-ready app.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40</a:t>
            </a:fld>
            <a:endParaRPr lang="en-US"/>
          </a:p>
        </p:txBody>
      </p:sp>
    </p:spTree>
    <p:extLst>
      <p:ext uri="{BB962C8B-B14F-4D97-AF65-F5344CB8AC3E}">
        <p14:creationId xmlns:p14="http://schemas.microsoft.com/office/powerpoint/2010/main" val="1750776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41</a:t>
            </a:fld>
            <a:endParaRPr lang="en-US"/>
          </a:p>
        </p:txBody>
      </p:sp>
    </p:spTree>
    <p:extLst>
      <p:ext uri="{BB962C8B-B14F-4D97-AF65-F5344CB8AC3E}">
        <p14:creationId xmlns:p14="http://schemas.microsoft.com/office/powerpoint/2010/main" val="2496800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42</a:t>
            </a:fld>
            <a:endParaRPr lang="en-US"/>
          </a:p>
        </p:txBody>
      </p:sp>
    </p:spTree>
    <p:extLst>
      <p:ext uri="{BB962C8B-B14F-4D97-AF65-F5344CB8AC3E}">
        <p14:creationId xmlns:p14="http://schemas.microsoft.com/office/powerpoint/2010/main" val="2552079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43</a:t>
            </a:fld>
            <a:endParaRPr lang="en-US"/>
          </a:p>
        </p:txBody>
      </p:sp>
    </p:spTree>
    <p:extLst>
      <p:ext uri="{BB962C8B-B14F-4D97-AF65-F5344CB8AC3E}">
        <p14:creationId xmlns:p14="http://schemas.microsoft.com/office/powerpoint/2010/main" val="2707062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44</a:t>
            </a:fld>
            <a:endParaRPr lang="en-US"/>
          </a:p>
        </p:txBody>
      </p:sp>
    </p:spTree>
    <p:extLst>
      <p:ext uri="{BB962C8B-B14F-4D97-AF65-F5344CB8AC3E}">
        <p14:creationId xmlns:p14="http://schemas.microsoft.com/office/powerpoint/2010/main" val="834482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45</a:t>
            </a:fld>
            <a:endParaRPr lang="en-US"/>
          </a:p>
        </p:txBody>
      </p:sp>
    </p:spTree>
    <p:extLst>
      <p:ext uri="{BB962C8B-B14F-4D97-AF65-F5344CB8AC3E}">
        <p14:creationId xmlns:p14="http://schemas.microsoft.com/office/powerpoint/2010/main" val="1599926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46</a:t>
            </a:fld>
            <a:endParaRPr lang="en-US"/>
          </a:p>
        </p:txBody>
      </p:sp>
    </p:spTree>
    <p:extLst>
      <p:ext uri="{BB962C8B-B14F-4D97-AF65-F5344CB8AC3E}">
        <p14:creationId xmlns:p14="http://schemas.microsoft.com/office/powerpoint/2010/main" val="2361679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47</a:t>
            </a:fld>
            <a:endParaRPr lang="en-US"/>
          </a:p>
        </p:txBody>
      </p:sp>
    </p:spTree>
    <p:extLst>
      <p:ext uri="{BB962C8B-B14F-4D97-AF65-F5344CB8AC3E}">
        <p14:creationId xmlns:p14="http://schemas.microsoft.com/office/powerpoint/2010/main" val="338327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48</a:t>
            </a:fld>
            <a:endParaRPr lang="en-US"/>
          </a:p>
        </p:txBody>
      </p:sp>
    </p:spTree>
    <p:extLst>
      <p:ext uri="{BB962C8B-B14F-4D97-AF65-F5344CB8AC3E}">
        <p14:creationId xmlns:p14="http://schemas.microsoft.com/office/powerpoint/2010/main" val="1903137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49</a:t>
            </a:fld>
            <a:endParaRPr lang="en-US"/>
          </a:p>
        </p:txBody>
      </p:sp>
    </p:spTree>
    <p:extLst>
      <p:ext uri="{BB962C8B-B14F-4D97-AF65-F5344CB8AC3E}">
        <p14:creationId xmlns:p14="http://schemas.microsoft.com/office/powerpoint/2010/main" val="189254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POCO: Plain Old CLR Object </a:t>
            </a:r>
          </a:p>
          <a:p>
            <a:r>
              <a:rPr lang="en-US" sz="1200" b="0" i="0" kern="1200" dirty="0" smtClean="0">
                <a:solidFill>
                  <a:schemeClr val="tx1"/>
                </a:solidFill>
                <a:effectLst/>
                <a:latin typeface="+mn-lt"/>
                <a:ea typeface="+mn-ea"/>
                <a:cs typeface="+mn-cs"/>
              </a:rPr>
              <a:t>In software engineering, a plain old CLR object (POCO) is a simple object created in the Common Language Runtime (CLR) of the .NET Framework which is unencumbered by inheritance or attributes. </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5</a:t>
            </a:fld>
            <a:endParaRPr lang="en-US"/>
          </a:p>
        </p:txBody>
      </p:sp>
    </p:spTree>
    <p:extLst>
      <p:ext uri="{BB962C8B-B14F-4D97-AF65-F5344CB8AC3E}">
        <p14:creationId xmlns:p14="http://schemas.microsoft.com/office/powerpoint/2010/main" val="2668543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50</a:t>
            </a:fld>
            <a:endParaRPr lang="en-US"/>
          </a:p>
        </p:txBody>
      </p:sp>
    </p:spTree>
    <p:extLst>
      <p:ext uri="{BB962C8B-B14F-4D97-AF65-F5344CB8AC3E}">
        <p14:creationId xmlns:p14="http://schemas.microsoft.com/office/powerpoint/2010/main" val="3597995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section compares EF Core to Microsoft’s other offering, Entity Framework, but there many other alternatives you could consider, such as Dapper and NHibernate, each with their own set of trade-offs.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6</a:t>
            </a:fld>
            <a:endParaRPr lang="en-US"/>
          </a:p>
        </p:txBody>
      </p:sp>
    </p:spTree>
    <p:extLst>
      <p:ext uri="{BB962C8B-B14F-4D97-AF65-F5344CB8AC3E}">
        <p14:creationId xmlns:p14="http://schemas.microsoft.com/office/powerpoint/2010/main" val="426576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 designed EF Core as a reimagining of the mature Entity Framework 6.x (EF 6.x) ORM, which it released in 2008. With ten years of development behind it, EF 6.x is a stable and feature-rich ORM, though it runs on the full .NET Framework, not .NET Core.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EF Core has a growing number of providers, but there aren’t as many for EF 6.x.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EF Core unlikely to ever reach the performance of a more lightweight ORM, such as Dapper, or handcrafted SQL statements.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smtClean="0"/>
          </a:p>
          <a:p>
            <a:endParaRPr lang="en-US" dirty="0" smtClean="0"/>
          </a:p>
          <a:p>
            <a:r>
              <a:rPr lang="en-US" dirty="0" smtClean="0"/>
              <a:t>Very Interesting :</a:t>
            </a:r>
          </a:p>
          <a:p>
            <a:endParaRPr lang="en-US" dirty="0" smtClean="0"/>
          </a:p>
          <a:p>
            <a:r>
              <a:rPr lang="en-US" dirty="0" smtClean="0">
                <a:hlinkClick r:id="rId3"/>
              </a:rPr>
              <a:t>https://docs.microsoft.com/ar-sa/ef/efcore-and-ef6/index</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7</a:t>
            </a:fld>
            <a:endParaRPr lang="en-US"/>
          </a:p>
        </p:txBody>
      </p:sp>
    </p:spTree>
    <p:extLst>
      <p:ext uri="{BB962C8B-B14F-4D97-AF65-F5344CB8AC3E}">
        <p14:creationId xmlns:p14="http://schemas.microsoft.com/office/powerpoint/2010/main" val="6213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supported out of the box by various other subsystems of ASP.NET Core. For instance, in chapter 14 you’ll see how to use EF Core with the ASP.NET Core Identity authentication system for managing users in your apps.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8</a:t>
            </a:fld>
            <a:endParaRPr lang="en-US"/>
          </a:p>
        </p:txBody>
      </p:sp>
    </p:spTree>
    <p:extLst>
      <p:ext uri="{BB962C8B-B14F-4D97-AF65-F5344CB8AC3E}">
        <p14:creationId xmlns:p14="http://schemas.microsoft.com/office/powerpoint/2010/main" val="1695343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9</a:t>
            </a:fld>
            <a:endParaRPr lang="en-US"/>
          </a:p>
        </p:txBody>
      </p:sp>
    </p:spTree>
    <p:extLst>
      <p:ext uri="{BB962C8B-B14F-4D97-AF65-F5344CB8AC3E}">
        <p14:creationId xmlns:p14="http://schemas.microsoft.com/office/powerpoint/2010/main" val="3207127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D916546-58D0-4F73-9F50-F55EDD9E8F86}" type="datetime1">
              <a:rPr lang="en-US" smtClean="0"/>
              <a:t>4/17/2019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5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F6F0ECB-F028-4A87-AEE5-BBCFA3DB4CEB}" type="datetime1">
              <a:rPr lang="en-US" smtClean="0"/>
              <a:t>4/17/2019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467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D517E2-F523-4228-8DB3-1CD7C9C62AED}" type="datetime1">
              <a:rPr lang="en-US" smtClean="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6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109D917-0FFD-4C05-A78A-BC07AAE80D35}" type="datetime1">
              <a:rPr lang="en-US" smtClean="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52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223F93-DED0-45EE-88D7-2E26B2D9C794}" type="datetime1">
              <a:rPr lang="en-US" smtClean="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800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98BEEB-3778-4C10-BF28-AF887080A25D}" type="datetime1">
              <a:rPr lang="en-US" smtClean="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408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0CFD7A-4291-43CD-8CEA-E6FD886D2F68}" type="datetime1">
              <a:rPr lang="en-US" smtClean="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10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D343B1-4155-477F-8933-0B4A108C70A0}" type="datetime1">
              <a:rPr lang="en-US" smtClean="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061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E839B9-0E57-478D-A26B-F0B74F548898}" type="datetime1">
              <a:rPr lang="en-US" smtClean="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127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5804BF-143D-44E1-801A-8FE8C5E747E2}" type="datetime1">
              <a:rPr lang="en-US" smtClean="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6130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4ED830-2487-465E-9DEE-594A02959AAB}" type="datetime1">
              <a:rPr lang="en-US" smtClean="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35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FF6459-6BB6-4550-B983-2BDCB842DCCB}" type="datetime1">
              <a:rPr lang="en-US" smtClean="0"/>
              <a:t>4/17/2019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068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4F8B57-320B-44D2-B2C1-35DAF6032A5D}" type="datetime1">
              <a:rPr lang="en-US" smtClean="0"/>
              <a:t>4/17/2019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91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5954749-9C09-4EBE-942E-6A462313D47A}" type="datetime1">
              <a:rPr lang="en-US" smtClean="0"/>
              <a:t>4/17/2019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3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271F5-EB47-45C8-A68F-F5F9F5D068CA}" type="datetime1">
              <a:rPr lang="en-US" smtClean="0"/>
              <a:t>4/17/2019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572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A7863-CF81-4C64-ADC9-B6D2DE4865BB}" type="datetime1">
              <a:rPr lang="en-US" smtClean="0"/>
              <a:t>4/17/2019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36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59194C-0F4F-4E1D-AACF-D0B6B11A2C08}" type="datetime1">
              <a:rPr lang="en-US" smtClean="0"/>
              <a:t>4/17/2019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8791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6C357F-0C96-46F0-852B-AEE1489B4617}" type="datetime1">
              <a:rPr lang="en-US" smtClean="0"/>
              <a:t>4/17/2019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88500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ar-sa/ef/efcore-and-ef6/index"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err="1" smtClean="0"/>
              <a:t>ASP.Net</a:t>
            </a:r>
            <a:r>
              <a:rPr lang="en-US" sz="3200" dirty="0" smtClean="0"/>
              <a:t> Core –</a:t>
            </a:r>
            <a:r>
              <a:rPr lang="en-US" sz="3200" dirty="0"/>
              <a:t>Saving data with Entity Framework </a:t>
            </a:r>
            <a:r>
              <a:rPr lang="en-US" sz="3200" dirty="0" smtClean="0"/>
              <a:t>Core</a:t>
            </a:r>
            <a:endParaRPr lang="en-US" sz="3200" dirty="0"/>
          </a:p>
        </p:txBody>
      </p:sp>
      <p:sp>
        <p:nvSpPr>
          <p:cNvPr id="3" name="Subtitle 2"/>
          <p:cNvSpPr>
            <a:spLocks noGrp="1"/>
          </p:cNvSpPr>
          <p:nvPr>
            <p:ph type="subTitle" idx="1"/>
          </p:nvPr>
        </p:nvSpPr>
        <p:spPr/>
        <p:txBody>
          <a:bodyPr>
            <a:normAutofit lnSpcReduction="10000"/>
          </a:bodyPr>
          <a:lstStyle/>
          <a:p>
            <a:r>
              <a:rPr lang="en-US" dirty="0" smtClean="0"/>
              <a:t>Kamal </a:t>
            </a:r>
            <a:r>
              <a:rPr lang="en-US" dirty="0" err="1" smtClean="0"/>
              <a:t>Beydoun</a:t>
            </a:r>
            <a:endParaRPr lang="en-US" dirty="0" smtClean="0"/>
          </a:p>
          <a:p>
            <a:r>
              <a:rPr lang="en-US" dirty="0" smtClean="0"/>
              <a:t>Lebanese University – Faculty of Sciences I</a:t>
            </a:r>
          </a:p>
          <a:p>
            <a:r>
              <a:rPr lang="en-US" dirty="0" smtClean="0"/>
              <a:t>Kamal.beydoun@ul.edu.lb</a:t>
            </a:r>
            <a:endParaRPr lang="en-US" dirty="0"/>
          </a:p>
        </p:txBody>
      </p:sp>
    </p:spTree>
    <p:extLst>
      <p:ext uri="{BB962C8B-B14F-4D97-AF65-F5344CB8AC3E}">
        <p14:creationId xmlns:p14="http://schemas.microsoft.com/office/powerpoint/2010/main" val="336939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to be implemented</a:t>
            </a:r>
            <a:endParaRPr lang="en-US" dirty="0"/>
          </a:p>
        </p:txBody>
      </p:sp>
      <p:pic>
        <p:nvPicPr>
          <p:cNvPr id="4" name="Content Placeholder 3"/>
          <p:cNvPicPr>
            <a:picLocks noGrp="1" noChangeAspect="1"/>
          </p:cNvPicPr>
          <p:nvPr>
            <p:ph idx="1"/>
          </p:nvPr>
        </p:nvPicPr>
        <p:blipFill rotWithShape="1">
          <a:blip r:embed="rId3"/>
          <a:srcRect l="25117" t="26374" r="25752" b="8330"/>
          <a:stretch/>
        </p:blipFill>
        <p:spPr>
          <a:xfrm>
            <a:off x="4627098" y="2132184"/>
            <a:ext cx="5132363" cy="3836816"/>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10</a:t>
            </a:fld>
            <a:endParaRPr lang="en-US" dirty="0"/>
          </a:p>
        </p:txBody>
      </p:sp>
      <p:sp>
        <p:nvSpPr>
          <p:cNvPr id="6" name="Rectangle 5"/>
          <p:cNvSpPr/>
          <p:nvPr/>
        </p:nvSpPr>
        <p:spPr>
          <a:xfrm>
            <a:off x="1085555" y="3234910"/>
            <a:ext cx="3120685" cy="646331"/>
          </a:xfrm>
          <a:prstGeom prst="rect">
            <a:avLst/>
          </a:prstGeom>
        </p:spPr>
        <p:txBody>
          <a:bodyPr wrap="square">
            <a:spAutoFit/>
          </a:bodyPr>
          <a:lstStyle/>
          <a:p>
            <a:r>
              <a:rPr lang="en-US" dirty="0"/>
              <a:t> </a:t>
            </a:r>
            <a:r>
              <a:rPr lang="en-US" dirty="0" smtClean="0"/>
              <a:t>you need </a:t>
            </a:r>
            <a:r>
              <a:rPr lang="en-US" dirty="0"/>
              <a:t>with its two </a:t>
            </a:r>
            <a:r>
              <a:rPr lang="en-US" dirty="0" smtClean="0"/>
              <a:t>entities</a:t>
            </a:r>
            <a:r>
              <a:rPr lang="en-US" dirty="0"/>
              <a:t>, </a:t>
            </a:r>
            <a:r>
              <a:rPr lang="en-US" i="1" dirty="0">
                <a:solidFill>
                  <a:srgbClr val="FF0000"/>
                </a:solidFill>
              </a:rPr>
              <a:t>Recipe</a:t>
            </a:r>
            <a:r>
              <a:rPr lang="en-US" dirty="0">
                <a:solidFill>
                  <a:srgbClr val="FF0000"/>
                </a:solidFill>
              </a:rPr>
              <a:t> </a:t>
            </a:r>
            <a:r>
              <a:rPr lang="en-US" dirty="0"/>
              <a:t>and </a:t>
            </a:r>
            <a:r>
              <a:rPr lang="en-US" i="1" dirty="0">
                <a:solidFill>
                  <a:srgbClr val="FF0000"/>
                </a:solidFill>
              </a:rPr>
              <a:t>Ingredient</a:t>
            </a:r>
            <a:r>
              <a:rPr lang="en-US" dirty="0"/>
              <a:t>. </a:t>
            </a:r>
          </a:p>
        </p:txBody>
      </p:sp>
    </p:spTree>
    <p:extLst>
      <p:ext uri="{BB962C8B-B14F-4D97-AF65-F5344CB8AC3E}">
        <p14:creationId xmlns:p14="http://schemas.microsoft.com/office/powerpoint/2010/main" val="3205190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24163" t="20014" r="22652" b="16386"/>
          <a:stretch/>
        </p:blipFill>
        <p:spPr>
          <a:xfrm>
            <a:off x="5116578" y="991262"/>
            <a:ext cx="5237323" cy="4773743"/>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11</a:t>
            </a:fld>
            <a:endParaRPr lang="en-US" dirty="0"/>
          </a:p>
        </p:txBody>
      </p:sp>
      <p:sp>
        <p:nvSpPr>
          <p:cNvPr id="6" name="Rectangle 5"/>
          <p:cNvSpPr/>
          <p:nvPr/>
        </p:nvSpPr>
        <p:spPr>
          <a:xfrm>
            <a:off x="825304" y="3250336"/>
            <a:ext cx="4291273" cy="1477328"/>
          </a:xfrm>
          <a:prstGeom prst="rect">
            <a:avLst/>
          </a:prstGeom>
        </p:spPr>
        <p:txBody>
          <a:bodyPr wrap="square">
            <a:spAutoFit/>
          </a:bodyPr>
          <a:lstStyle/>
          <a:p>
            <a:pPr algn="just"/>
            <a:r>
              <a:rPr lang="en-US" dirty="0"/>
              <a:t>When your application first uses EF </a:t>
            </a:r>
            <a:r>
              <a:rPr lang="en-US" dirty="0" smtClean="0"/>
              <a:t>Core, it </a:t>
            </a:r>
            <a:r>
              <a:rPr lang="en-US" b="1" dirty="0" smtClean="0"/>
              <a:t>creates</a:t>
            </a:r>
            <a:r>
              <a:rPr lang="en-US" dirty="0" smtClean="0"/>
              <a:t> </a:t>
            </a:r>
            <a:r>
              <a:rPr lang="en-US" dirty="0"/>
              <a:t>an internal </a:t>
            </a:r>
            <a:r>
              <a:rPr lang="en-US" dirty="0" smtClean="0"/>
              <a:t>representation of </a:t>
            </a:r>
            <a:r>
              <a:rPr lang="en-US" dirty="0"/>
              <a:t>the database, </a:t>
            </a:r>
            <a:r>
              <a:rPr lang="en-US" b="1" dirty="0"/>
              <a:t>based</a:t>
            </a:r>
            <a:r>
              <a:rPr lang="en-US" dirty="0"/>
              <a:t> </a:t>
            </a:r>
            <a:r>
              <a:rPr lang="en-US" b="1" dirty="0"/>
              <a:t>on</a:t>
            </a:r>
            <a:r>
              <a:rPr lang="en-US" dirty="0"/>
              <a:t> the </a:t>
            </a:r>
            <a:r>
              <a:rPr lang="en-US" dirty="0" err="1">
                <a:solidFill>
                  <a:srgbClr val="FF0000"/>
                </a:solidFill>
              </a:rPr>
              <a:t>DbSet</a:t>
            </a:r>
            <a:r>
              <a:rPr lang="en-US" dirty="0">
                <a:solidFill>
                  <a:srgbClr val="FF0000"/>
                </a:solidFill>
              </a:rPr>
              <a:t>&lt;T&gt; properties</a:t>
            </a:r>
            <a:r>
              <a:rPr lang="en-US" dirty="0"/>
              <a:t> on your application’s </a:t>
            </a:r>
            <a:r>
              <a:rPr lang="en-US" dirty="0" err="1" smtClean="0"/>
              <a:t>DbContext</a:t>
            </a:r>
            <a:r>
              <a:rPr lang="en-US" dirty="0" smtClean="0"/>
              <a:t> and </a:t>
            </a:r>
            <a:r>
              <a:rPr lang="en-US" dirty="0">
                <a:solidFill>
                  <a:srgbClr val="FF0000"/>
                </a:solidFill>
              </a:rPr>
              <a:t>the entity classes </a:t>
            </a:r>
            <a:r>
              <a:rPr lang="en-US" dirty="0" smtClean="0">
                <a:solidFill>
                  <a:srgbClr val="FF0000"/>
                </a:solidFill>
              </a:rPr>
              <a:t>themselves.</a:t>
            </a:r>
            <a:endParaRPr lang="en-US" dirty="0"/>
          </a:p>
        </p:txBody>
      </p:sp>
    </p:spTree>
    <p:extLst>
      <p:ext uri="{BB962C8B-B14F-4D97-AF65-F5344CB8AC3E}">
        <p14:creationId xmlns:p14="http://schemas.microsoft.com/office/powerpoint/2010/main" val="1208898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EF Core to an application</a:t>
            </a:r>
          </a:p>
        </p:txBody>
      </p:sp>
      <p:pic>
        <p:nvPicPr>
          <p:cNvPr id="4" name="Content Placeholder 3"/>
          <p:cNvPicPr>
            <a:picLocks noGrp="1" noChangeAspect="1"/>
          </p:cNvPicPr>
          <p:nvPr>
            <p:ph idx="1"/>
          </p:nvPr>
        </p:nvPicPr>
        <p:blipFill rotWithShape="1">
          <a:blip r:embed="rId3"/>
          <a:srcRect l="16292" t="16622" r="19075" b="10874"/>
          <a:stretch/>
        </p:blipFill>
        <p:spPr>
          <a:xfrm>
            <a:off x="3895926" y="2200097"/>
            <a:ext cx="6109080" cy="3854806"/>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12</a:t>
            </a:fld>
            <a:endParaRPr lang="en-US" dirty="0"/>
          </a:p>
        </p:txBody>
      </p:sp>
      <p:sp>
        <p:nvSpPr>
          <p:cNvPr id="6" name="Rectangle 5"/>
          <p:cNvSpPr/>
          <p:nvPr/>
        </p:nvSpPr>
        <p:spPr>
          <a:xfrm>
            <a:off x="785806" y="3176034"/>
            <a:ext cx="2767100" cy="1477328"/>
          </a:xfrm>
          <a:prstGeom prst="rect">
            <a:avLst/>
          </a:prstGeom>
        </p:spPr>
        <p:txBody>
          <a:bodyPr wrap="square">
            <a:spAutoFit/>
          </a:bodyPr>
          <a:lstStyle/>
          <a:p>
            <a:pPr algn="just"/>
            <a:r>
              <a:rPr lang="en-US" b="1" dirty="0" smtClean="0"/>
              <a:t>Interaction</a:t>
            </a:r>
            <a:r>
              <a:rPr lang="en-US" dirty="0" smtClean="0"/>
              <a:t> </a:t>
            </a:r>
            <a:r>
              <a:rPr lang="en-US" dirty="0"/>
              <a:t>with EF Core occurs in </a:t>
            </a:r>
            <a:r>
              <a:rPr lang="en-US" b="1" dirty="0">
                <a:solidFill>
                  <a:srgbClr val="FF0000"/>
                </a:solidFill>
              </a:rPr>
              <a:t>a service layer </a:t>
            </a:r>
            <a:r>
              <a:rPr lang="en-US" dirty="0"/>
              <a:t>that encapsulates all of the </a:t>
            </a:r>
            <a:r>
              <a:rPr lang="en-US" dirty="0" smtClean="0"/>
              <a:t>data access </a:t>
            </a:r>
            <a:r>
              <a:rPr lang="en-US" b="1" dirty="0"/>
              <a:t>outside</a:t>
            </a:r>
            <a:r>
              <a:rPr lang="en-US" dirty="0"/>
              <a:t> of the </a:t>
            </a:r>
            <a:r>
              <a:rPr lang="en-US" b="1" dirty="0"/>
              <a:t>MVC</a:t>
            </a:r>
            <a:r>
              <a:rPr lang="en-US" dirty="0"/>
              <a:t> </a:t>
            </a:r>
            <a:r>
              <a:rPr lang="en-US" dirty="0" smtClean="0"/>
              <a:t>framework.</a:t>
            </a:r>
            <a:endParaRPr lang="en-US" dirty="0"/>
          </a:p>
        </p:txBody>
      </p:sp>
    </p:spTree>
    <p:extLst>
      <p:ext uri="{BB962C8B-B14F-4D97-AF65-F5344CB8AC3E}">
        <p14:creationId xmlns:p14="http://schemas.microsoft.com/office/powerpoint/2010/main" val="38983326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EF Core to an application</a:t>
            </a:r>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b="1" dirty="0" smtClean="0"/>
              <a:t>Choose </a:t>
            </a:r>
            <a:r>
              <a:rPr lang="en-US" b="1" dirty="0"/>
              <a:t>a database provider</a:t>
            </a:r>
            <a:r>
              <a:rPr lang="en-US" dirty="0"/>
              <a:t>; for example, MySQL, Postgres, or MS SQL Server.</a:t>
            </a:r>
          </a:p>
          <a:p>
            <a:pPr algn="just">
              <a:buFont typeface="Wingdings" panose="05000000000000000000" pitchFamily="2" charset="2"/>
              <a:buChar char="Ø"/>
            </a:pPr>
            <a:r>
              <a:rPr lang="en-US" b="1" dirty="0" smtClean="0"/>
              <a:t>Install</a:t>
            </a:r>
            <a:r>
              <a:rPr lang="en-US" dirty="0" smtClean="0"/>
              <a:t> </a:t>
            </a:r>
            <a:r>
              <a:rPr lang="en-US" dirty="0"/>
              <a:t>the EF Core </a:t>
            </a:r>
            <a:r>
              <a:rPr lang="en-US" b="1" dirty="0" err="1"/>
              <a:t>NuGet</a:t>
            </a:r>
            <a:r>
              <a:rPr lang="en-US" b="1" dirty="0"/>
              <a:t> packages</a:t>
            </a:r>
            <a:r>
              <a:rPr lang="en-US" dirty="0"/>
              <a:t>.</a:t>
            </a:r>
          </a:p>
          <a:p>
            <a:pPr algn="just">
              <a:buFont typeface="Wingdings" panose="05000000000000000000" pitchFamily="2" charset="2"/>
              <a:buChar char="Ø"/>
            </a:pPr>
            <a:r>
              <a:rPr lang="en-US" b="1" dirty="0" smtClean="0"/>
              <a:t>Design </a:t>
            </a:r>
            <a:r>
              <a:rPr lang="en-US" b="1" dirty="0"/>
              <a:t>your app’s </a:t>
            </a:r>
            <a:r>
              <a:rPr lang="en-US" b="1" dirty="0" err="1"/>
              <a:t>DbContext</a:t>
            </a:r>
            <a:r>
              <a:rPr lang="en-US" b="1" dirty="0"/>
              <a:t> </a:t>
            </a:r>
            <a:r>
              <a:rPr lang="en-US" dirty="0"/>
              <a:t>and entities that make up your data model.</a:t>
            </a:r>
          </a:p>
          <a:p>
            <a:pPr algn="just">
              <a:buFont typeface="Wingdings" panose="05000000000000000000" pitchFamily="2" charset="2"/>
              <a:buChar char="Ø"/>
            </a:pPr>
            <a:r>
              <a:rPr lang="en-US" b="1" dirty="0" smtClean="0"/>
              <a:t>Register</a:t>
            </a:r>
            <a:r>
              <a:rPr lang="en-US" dirty="0" smtClean="0"/>
              <a:t> </a:t>
            </a:r>
            <a:r>
              <a:rPr lang="en-US" dirty="0"/>
              <a:t>your app’s </a:t>
            </a:r>
            <a:r>
              <a:rPr lang="en-US" dirty="0" err="1"/>
              <a:t>DbContext</a:t>
            </a:r>
            <a:r>
              <a:rPr lang="en-US" dirty="0"/>
              <a:t> with the ASP.NET Core DI container.</a:t>
            </a:r>
          </a:p>
          <a:p>
            <a:pPr algn="just">
              <a:buFont typeface="Wingdings" panose="05000000000000000000" pitchFamily="2" charset="2"/>
              <a:buChar char="Ø"/>
            </a:pPr>
            <a:r>
              <a:rPr lang="en-US" dirty="0" smtClean="0"/>
              <a:t>Use </a:t>
            </a:r>
            <a:r>
              <a:rPr lang="en-US" dirty="0"/>
              <a:t>EF Core to </a:t>
            </a:r>
            <a:r>
              <a:rPr lang="en-US" b="1" dirty="0"/>
              <a:t>generate a migration </a:t>
            </a:r>
            <a:r>
              <a:rPr lang="en-US" dirty="0"/>
              <a:t>describing your data model.</a:t>
            </a:r>
          </a:p>
          <a:p>
            <a:pPr algn="just">
              <a:buFont typeface="Wingdings" panose="05000000000000000000" pitchFamily="2" charset="2"/>
              <a:buChar char="Ø"/>
            </a:pPr>
            <a:r>
              <a:rPr lang="en-US" b="1" dirty="0" smtClean="0"/>
              <a:t>Apply </a:t>
            </a:r>
            <a:r>
              <a:rPr lang="en-US" b="1" dirty="0"/>
              <a:t>the migration</a:t>
            </a:r>
            <a:r>
              <a:rPr lang="en-US" dirty="0"/>
              <a:t> to the database to update the database’s schema.</a:t>
            </a:r>
          </a:p>
        </p:txBody>
      </p:sp>
      <p:sp>
        <p:nvSpPr>
          <p:cNvPr id="5" name="Slide Number Placeholder 4"/>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28072462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Choosing a database provider and installing EF Core</a:t>
            </a:r>
          </a:p>
        </p:txBody>
      </p:sp>
      <p:sp>
        <p:nvSpPr>
          <p:cNvPr id="3" name="Content Placeholder 2"/>
          <p:cNvSpPr>
            <a:spLocks noGrp="1"/>
          </p:cNvSpPr>
          <p:nvPr>
            <p:ph idx="1"/>
          </p:nvPr>
        </p:nvSpPr>
        <p:spPr>
          <a:xfrm>
            <a:off x="1295401" y="2556932"/>
            <a:ext cx="9601196" cy="2991252"/>
          </a:xfrm>
        </p:spPr>
        <p:txBody>
          <a:bodyPr>
            <a:normAutofit/>
          </a:bodyPr>
          <a:lstStyle/>
          <a:p>
            <a:pPr algn="just">
              <a:buFont typeface="Wingdings" panose="05000000000000000000" pitchFamily="2" charset="2"/>
              <a:buChar char="Ø"/>
            </a:pPr>
            <a:r>
              <a:rPr lang="en-US" dirty="0"/>
              <a:t> Adding support for a particular database involves adding the correct </a:t>
            </a:r>
            <a:r>
              <a:rPr lang="en-US" dirty="0" err="1"/>
              <a:t>NuGet</a:t>
            </a:r>
            <a:r>
              <a:rPr lang="en-US" dirty="0"/>
              <a:t> package </a:t>
            </a:r>
            <a:r>
              <a:rPr lang="en-US" dirty="0" smtClean="0"/>
              <a:t>to your </a:t>
            </a:r>
            <a:r>
              <a:rPr lang="en-US" dirty="0" err="1"/>
              <a:t>csproj</a:t>
            </a:r>
            <a:r>
              <a:rPr lang="en-US" dirty="0"/>
              <a:t> file. For </a:t>
            </a:r>
            <a:r>
              <a:rPr lang="en-US" dirty="0" smtClean="0"/>
              <a:t>example:</a:t>
            </a:r>
            <a:endParaRPr lang="en-US" dirty="0"/>
          </a:p>
          <a:p>
            <a:pPr lvl="1" algn="just">
              <a:buFont typeface="Wingdings" panose="05000000000000000000" pitchFamily="2" charset="2"/>
              <a:buChar char="Ø"/>
            </a:pPr>
            <a:r>
              <a:rPr lang="en-US" sz="2400" dirty="0" smtClean="0"/>
              <a:t>PostgreSQL—</a:t>
            </a:r>
            <a:r>
              <a:rPr lang="en-US" sz="2400" dirty="0" err="1" smtClean="0"/>
              <a:t>Npgsql.EntityFrameworkCore.PostgreSQL</a:t>
            </a:r>
            <a:endParaRPr lang="en-US" sz="2400" dirty="0"/>
          </a:p>
          <a:p>
            <a:pPr lvl="1" algn="just">
              <a:buFont typeface="Wingdings" panose="05000000000000000000" pitchFamily="2" charset="2"/>
              <a:buChar char="Ø"/>
            </a:pPr>
            <a:r>
              <a:rPr lang="en-US" sz="2400" dirty="0" smtClean="0"/>
              <a:t>Microsoft </a:t>
            </a:r>
            <a:r>
              <a:rPr lang="en-US" sz="2400" dirty="0"/>
              <a:t>SQL Server—</a:t>
            </a:r>
            <a:r>
              <a:rPr lang="en-US" sz="2400" dirty="0" err="1"/>
              <a:t>Microsoft.EntityFrameworkCore.SqlServer</a:t>
            </a:r>
            <a:endParaRPr lang="en-US" sz="2400" dirty="0"/>
          </a:p>
          <a:p>
            <a:pPr lvl="1" algn="just">
              <a:buFont typeface="Wingdings" panose="05000000000000000000" pitchFamily="2" charset="2"/>
              <a:buChar char="Ø"/>
            </a:pPr>
            <a:r>
              <a:rPr lang="en-US" sz="2400" dirty="0" smtClean="0"/>
              <a:t>MySQL—</a:t>
            </a:r>
            <a:r>
              <a:rPr lang="en-US" sz="2400" dirty="0" err="1" smtClean="0"/>
              <a:t>MySql.Data.EntityFrameworkCore</a:t>
            </a:r>
            <a:endParaRPr lang="en-US" sz="2400" dirty="0"/>
          </a:p>
          <a:p>
            <a:pPr lvl="1" algn="just">
              <a:buFont typeface="Wingdings" panose="05000000000000000000" pitchFamily="2" charset="2"/>
              <a:buChar char="Ø"/>
            </a:pPr>
            <a:r>
              <a:rPr lang="en-US" sz="2400" dirty="0" smtClean="0"/>
              <a:t>SQLite—</a:t>
            </a:r>
            <a:r>
              <a:rPr lang="en-US" sz="2400" dirty="0" err="1" smtClean="0"/>
              <a:t>Microsoft.EntityFrameworkCore.SQLite</a:t>
            </a:r>
            <a:endParaRPr lang="en-US" sz="2400"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14</a:t>
            </a:fld>
            <a:endParaRPr lang="en-US" dirty="0"/>
          </a:p>
        </p:txBody>
      </p:sp>
      <p:sp>
        <p:nvSpPr>
          <p:cNvPr id="4" name="Rectangle 3"/>
          <p:cNvSpPr/>
          <p:nvPr/>
        </p:nvSpPr>
        <p:spPr>
          <a:xfrm>
            <a:off x="1830858" y="5648067"/>
            <a:ext cx="8530281" cy="369332"/>
          </a:xfrm>
          <a:prstGeom prst="rect">
            <a:avLst/>
          </a:prstGeom>
        </p:spPr>
        <p:txBody>
          <a:bodyPr wrap="square">
            <a:spAutoFit/>
          </a:bodyPr>
          <a:lstStyle/>
          <a:p>
            <a:r>
              <a:rPr lang="en-US" dirty="0" err="1"/>
              <a:t>dotnet</a:t>
            </a:r>
            <a:r>
              <a:rPr lang="en-US" dirty="0"/>
              <a:t> restore from the command line (or </a:t>
            </a:r>
            <a:r>
              <a:rPr lang="en-US" dirty="0" smtClean="0"/>
              <a:t>let </a:t>
            </a:r>
            <a:r>
              <a:rPr lang="en-US" dirty="0"/>
              <a:t>Visual Studio automatically restore for you).</a:t>
            </a:r>
          </a:p>
        </p:txBody>
      </p:sp>
    </p:spTree>
    <p:extLst>
      <p:ext uri="{BB962C8B-B14F-4D97-AF65-F5344CB8AC3E}">
        <p14:creationId xmlns:p14="http://schemas.microsoft.com/office/powerpoint/2010/main" val="355345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t>
            </a:r>
            <a:r>
              <a:rPr lang="en-US" dirty="0" err="1" smtClean="0"/>
              <a:t>sproj</a:t>
            </a:r>
            <a:r>
              <a:rPr lang="en-US" dirty="0" smtClean="0"/>
              <a:t> file</a:t>
            </a:r>
            <a:endParaRPr lang="en-US" dirty="0"/>
          </a:p>
        </p:txBody>
      </p:sp>
      <p:pic>
        <p:nvPicPr>
          <p:cNvPr id="4" name="Content Placeholder 3"/>
          <p:cNvPicPr>
            <a:picLocks noGrp="1" noChangeAspect="1"/>
          </p:cNvPicPr>
          <p:nvPr>
            <p:ph idx="1"/>
          </p:nvPr>
        </p:nvPicPr>
        <p:blipFill rotWithShape="1">
          <a:blip r:embed="rId3"/>
          <a:srcRect l="19631" t="17894" r="20266" b="23170"/>
          <a:stretch/>
        </p:blipFill>
        <p:spPr>
          <a:xfrm>
            <a:off x="4597790" y="2501225"/>
            <a:ext cx="5896708" cy="3252549"/>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15</a:t>
            </a:fld>
            <a:endParaRPr lang="en-US" dirty="0"/>
          </a:p>
        </p:txBody>
      </p:sp>
      <p:sp>
        <p:nvSpPr>
          <p:cNvPr id="6" name="Rectangle 5"/>
          <p:cNvSpPr/>
          <p:nvPr/>
        </p:nvSpPr>
        <p:spPr>
          <a:xfrm>
            <a:off x="726831" y="3682611"/>
            <a:ext cx="4056184" cy="923330"/>
          </a:xfrm>
          <a:prstGeom prst="rect">
            <a:avLst/>
          </a:prstGeom>
        </p:spPr>
        <p:txBody>
          <a:bodyPr wrap="square">
            <a:spAutoFit/>
          </a:bodyPr>
          <a:lstStyle/>
          <a:p>
            <a:pPr algn="just">
              <a:buFont typeface="Wingdings" panose="05000000000000000000" pitchFamily="2" charset="2"/>
              <a:buChar char="Ø"/>
            </a:pPr>
            <a:r>
              <a:rPr lang="en-US" dirty="0"/>
              <a:t>ASP.NET Core 2.0 includes the EF Core libraries as part of the </a:t>
            </a:r>
            <a:r>
              <a:rPr lang="en-US" dirty="0" smtClean="0"/>
              <a:t>framework provided </a:t>
            </a:r>
            <a:r>
              <a:rPr lang="en-US" b="1" dirty="0" err="1"/>
              <a:t>Microsoft.AspNetCore.Al</a:t>
            </a:r>
            <a:r>
              <a:rPr lang="en-US" dirty="0" err="1"/>
              <a:t>l</a:t>
            </a:r>
            <a:r>
              <a:rPr lang="en-US" dirty="0"/>
              <a:t> package. </a:t>
            </a:r>
          </a:p>
        </p:txBody>
      </p:sp>
    </p:spTree>
    <p:extLst>
      <p:ext uri="{BB962C8B-B14F-4D97-AF65-F5344CB8AC3E}">
        <p14:creationId xmlns:p14="http://schemas.microsoft.com/office/powerpoint/2010/main" val="36192697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data model</a:t>
            </a:r>
          </a:p>
        </p:txBody>
      </p:sp>
      <p:pic>
        <p:nvPicPr>
          <p:cNvPr id="4" name="Content Placeholder 3"/>
          <p:cNvPicPr>
            <a:picLocks noGrp="1" noChangeAspect="1"/>
          </p:cNvPicPr>
          <p:nvPr>
            <p:ph idx="1"/>
          </p:nvPr>
        </p:nvPicPr>
        <p:blipFill rotWithShape="1">
          <a:blip r:embed="rId3"/>
          <a:srcRect l="14384" t="25526" r="16690" b="8330"/>
          <a:stretch/>
        </p:blipFill>
        <p:spPr>
          <a:xfrm>
            <a:off x="3032601" y="2473900"/>
            <a:ext cx="6126797" cy="3307198"/>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424359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data model</a:t>
            </a:r>
          </a:p>
        </p:txBody>
      </p:sp>
      <p:pic>
        <p:nvPicPr>
          <p:cNvPr id="4" name="Content Placeholder 3"/>
          <p:cNvPicPr>
            <a:picLocks noGrp="1" noChangeAspect="1"/>
          </p:cNvPicPr>
          <p:nvPr>
            <p:ph idx="1"/>
          </p:nvPr>
        </p:nvPicPr>
        <p:blipFill rotWithShape="1">
          <a:blip r:embed="rId3"/>
          <a:srcRect l="20108" t="34005" r="17644" b="22747"/>
          <a:stretch/>
        </p:blipFill>
        <p:spPr>
          <a:xfrm>
            <a:off x="2113954" y="2571298"/>
            <a:ext cx="7964091" cy="3112403"/>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760248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data model</a:t>
            </a:r>
          </a:p>
        </p:txBody>
      </p:sp>
      <p:pic>
        <p:nvPicPr>
          <p:cNvPr id="4" name="Content Placeholder 3"/>
          <p:cNvPicPr>
            <a:picLocks noGrp="1" noChangeAspect="1"/>
          </p:cNvPicPr>
          <p:nvPr>
            <p:ph idx="1"/>
          </p:nvPr>
        </p:nvPicPr>
        <p:blipFill rotWithShape="1">
          <a:blip r:embed="rId3"/>
          <a:srcRect l="11522" t="28070" r="9058" b="28258"/>
          <a:stretch/>
        </p:blipFill>
        <p:spPr>
          <a:xfrm>
            <a:off x="1752563" y="2134203"/>
            <a:ext cx="8686874" cy="268693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18</a:t>
            </a:fld>
            <a:endParaRPr lang="en-US" dirty="0"/>
          </a:p>
        </p:txBody>
      </p:sp>
      <p:sp>
        <p:nvSpPr>
          <p:cNvPr id="6" name="Rectangle 5"/>
          <p:cNvSpPr/>
          <p:nvPr/>
        </p:nvSpPr>
        <p:spPr>
          <a:xfrm>
            <a:off x="717294" y="5157466"/>
            <a:ext cx="10757412" cy="923330"/>
          </a:xfrm>
          <a:prstGeom prst="rect">
            <a:avLst/>
          </a:prstGeom>
        </p:spPr>
        <p:txBody>
          <a:bodyPr wrap="square">
            <a:spAutoFit/>
          </a:bodyPr>
          <a:lstStyle/>
          <a:p>
            <a:r>
              <a:rPr lang="en-US" dirty="0" smtClean="0"/>
              <a:t>Three </a:t>
            </a:r>
            <a:r>
              <a:rPr lang="en-US" dirty="0"/>
              <a:t>classes: </a:t>
            </a:r>
            <a:r>
              <a:rPr lang="en-US" b="1" dirty="0" err="1"/>
              <a:t>AppDbContext</a:t>
            </a:r>
            <a:r>
              <a:rPr lang="en-US" dirty="0"/>
              <a:t>, </a:t>
            </a:r>
            <a:r>
              <a:rPr lang="en-US" b="1" dirty="0"/>
              <a:t>Recipe</a:t>
            </a:r>
            <a:r>
              <a:rPr lang="en-US" dirty="0"/>
              <a:t>, and </a:t>
            </a:r>
            <a:r>
              <a:rPr lang="en-US" b="1" dirty="0" smtClean="0"/>
              <a:t>Ingredient (</a:t>
            </a:r>
            <a:r>
              <a:rPr lang="en-US" dirty="0" smtClean="0"/>
              <a:t>will </a:t>
            </a:r>
            <a:r>
              <a:rPr lang="en-US" dirty="0"/>
              <a:t>be modeled by EF Core as it’s exposed on the Recipe. </a:t>
            </a:r>
            <a:r>
              <a:rPr lang="en-US" dirty="0" smtClean="0"/>
              <a:t>). </a:t>
            </a:r>
          </a:p>
          <a:p>
            <a:r>
              <a:rPr lang="en-US" dirty="0" smtClean="0"/>
              <a:t>The </a:t>
            </a:r>
            <a:r>
              <a:rPr lang="en-US" dirty="0"/>
              <a:t>two </a:t>
            </a:r>
            <a:r>
              <a:rPr lang="en-US" b="1" dirty="0"/>
              <a:t>entities</a:t>
            </a:r>
            <a:r>
              <a:rPr lang="en-US" dirty="0"/>
              <a:t> will be mapped to </a:t>
            </a:r>
            <a:r>
              <a:rPr lang="en-US" b="1" dirty="0"/>
              <a:t>tables</a:t>
            </a:r>
            <a:r>
              <a:rPr lang="en-US" dirty="0"/>
              <a:t> and </a:t>
            </a:r>
            <a:r>
              <a:rPr lang="en-US" dirty="0" smtClean="0"/>
              <a:t>their </a:t>
            </a:r>
            <a:r>
              <a:rPr lang="en-US" b="1" dirty="0" smtClean="0"/>
              <a:t>columns</a:t>
            </a:r>
            <a:r>
              <a:rPr lang="en-US" dirty="0" smtClean="0"/>
              <a:t> </a:t>
            </a:r>
            <a:r>
              <a:rPr lang="en-US" dirty="0"/>
              <a:t>to </a:t>
            </a:r>
            <a:r>
              <a:rPr lang="en-US" b="1" dirty="0"/>
              <a:t>properties</a:t>
            </a:r>
            <a:r>
              <a:rPr lang="en-US" dirty="0"/>
              <a:t>, and you’ll use the </a:t>
            </a:r>
            <a:r>
              <a:rPr lang="en-US" dirty="0" smtClean="0"/>
              <a:t> </a:t>
            </a:r>
            <a:r>
              <a:rPr lang="en-US" b="1" dirty="0" err="1" smtClean="0"/>
              <a:t>AppDbContext</a:t>
            </a:r>
            <a:r>
              <a:rPr lang="en-US" dirty="0" smtClean="0"/>
              <a:t> </a:t>
            </a:r>
            <a:r>
              <a:rPr lang="en-US" dirty="0"/>
              <a:t>to </a:t>
            </a:r>
            <a:r>
              <a:rPr lang="en-US" b="1" dirty="0"/>
              <a:t>access</a:t>
            </a:r>
            <a:r>
              <a:rPr lang="en-US" dirty="0"/>
              <a:t> them</a:t>
            </a:r>
            <a:r>
              <a:rPr lang="en-US" dirty="0" smtClean="0"/>
              <a:t>.</a:t>
            </a:r>
          </a:p>
        </p:txBody>
      </p:sp>
    </p:spTree>
    <p:extLst>
      <p:ext uri="{BB962C8B-B14F-4D97-AF65-F5344CB8AC3E}">
        <p14:creationId xmlns:p14="http://schemas.microsoft.com/office/powerpoint/2010/main" val="1497208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Registering a data context</a:t>
            </a:r>
          </a:p>
        </p:txBody>
      </p:sp>
      <p:pic>
        <p:nvPicPr>
          <p:cNvPr id="4" name="Content Placeholder 3"/>
          <p:cNvPicPr>
            <a:picLocks noGrp="1" noChangeAspect="1"/>
          </p:cNvPicPr>
          <p:nvPr>
            <p:ph idx="1"/>
          </p:nvPr>
        </p:nvPicPr>
        <p:blipFill rotWithShape="1">
          <a:blip r:embed="rId3"/>
          <a:srcRect l="7944" t="16198" r="5957" b="28259"/>
          <a:stretch/>
        </p:blipFill>
        <p:spPr>
          <a:xfrm>
            <a:off x="1947964" y="2193190"/>
            <a:ext cx="8296072" cy="3010486"/>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19</a:t>
            </a:fld>
            <a:endParaRPr lang="en-US" dirty="0"/>
          </a:p>
        </p:txBody>
      </p:sp>
      <p:sp>
        <p:nvSpPr>
          <p:cNvPr id="6" name="Rectangle 5"/>
          <p:cNvSpPr/>
          <p:nvPr/>
        </p:nvSpPr>
        <p:spPr>
          <a:xfrm>
            <a:off x="1947964" y="5322669"/>
            <a:ext cx="9418731" cy="646331"/>
          </a:xfrm>
          <a:prstGeom prst="rect">
            <a:avLst/>
          </a:prstGeom>
        </p:spPr>
        <p:txBody>
          <a:bodyPr wrap="square">
            <a:spAutoFit/>
          </a:bodyPr>
          <a:lstStyle/>
          <a:p>
            <a:r>
              <a:rPr lang="en-US" dirty="0"/>
              <a:t>If you’re using a </a:t>
            </a:r>
            <a:r>
              <a:rPr lang="en-US" b="1" dirty="0"/>
              <a:t>different database </a:t>
            </a:r>
            <a:r>
              <a:rPr lang="en-US" dirty="0"/>
              <a:t>provider, for example a </a:t>
            </a:r>
            <a:r>
              <a:rPr lang="en-US" dirty="0" smtClean="0"/>
              <a:t>provider for </a:t>
            </a:r>
            <a:r>
              <a:rPr lang="en-US" b="1" dirty="0"/>
              <a:t>PostgreSQL</a:t>
            </a:r>
            <a:r>
              <a:rPr lang="en-US" dirty="0"/>
              <a:t>, you will need to call the </a:t>
            </a:r>
            <a:r>
              <a:rPr lang="en-US" b="1" dirty="0"/>
              <a:t>appropriate Use* method </a:t>
            </a:r>
            <a:r>
              <a:rPr lang="en-US" dirty="0"/>
              <a:t>on </a:t>
            </a:r>
            <a:r>
              <a:rPr lang="en-US" dirty="0" smtClean="0"/>
              <a:t>the options </a:t>
            </a:r>
            <a:r>
              <a:rPr lang="en-US" dirty="0"/>
              <a:t>object when registering your </a:t>
            </a:r>
            <a:r>
              <a:rPr lang="en-US" dirty="0" err="1"/>
              <a:t>AppDbContext</a:t>
            </a:r>
            <a:r>
              <a:rPr lang="en-US" dirty="0"/>
              <a:t>.</a:t>
            </a:r>
          </a:p>
        </p:txBody>
      </p:sp>
    </p:spTree>
    <p:extLst>
      <p:ext uri="{BB962C8B-B14F-4D97-AF65-F5344CB8AC3E}">
        <p14:creationId xmlns:p14="http://schemas.microsoft.com/office/powerpoint/2010/main" val="4008744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 </a:t>
            </a:r>
            <a:r>
              <a:rPr lang="en-US" dirty="0" smtClean="0"/>
              <a:t>EF (Entity Framework) </a:t>
            </a:r>
            <a:r>
              <a:rPr lang="en-US" dirty="0"/>
              <a:t>Core </a:t>
            </a:r>
            <a:r>
              <a:rPr lang="en-US" dirty="0" smtClean="0"/>
              <a:t>is a </a:t>
            </a:r>
            <a:r>
              <a:rPr lang="en-US" b="1" dirty="0"/>
              <a:t>library</a:t>
            </a:r>
            <a:r>
              <a:rPr lang="en-US" dirty="0"/>
              <a:t> that lets you quickly and easily </a:t>
            </a:r>
            <a:r>
              <a:rPr lang="en-US" b="1" dirty="0"/>
              <a:t>build database access code </a:t>
            </a:r>
            <a:r>
              <a:rPr lang="en-US" dirty="0"/>
              <a:t>for your </a:t>
            </a:r>
            <a:r>
              <a:rPr lang="en-US" dirty="0" smtClean="0"/>
              <a:t>ASP.NET Core </a:t>
            </a:r>
            <a:r>
              <a:rPr lang="en-US" dirty="0"/>
              <a:t>applications</a:t>
            </a:r>
            <a:r>
              <a:rPr lang="en-US" dirty="0" smtClean="0"/>
              <a:t>.</a:t>
            </a:r>
          </a:p>
          <a:p>
            <a:pPr algn="just">
              <a:buFont typeface="Wingdings" panose="05000000000000000000" pitchFamily="2" charset="2"/>
              <a:buChar char="Ø"/>
            </a:pPr>
            <a:r>
              <a:rPr lang="en-US" dirty="0"/>
              <a:t>It’s modeled on the popular Entity Framework 6.x </a:t>
            </a:r>
            <a:r>
              <a:rPr lang="en-US" dirty="0" smtClean="0"/>
              <a:t>library</a:t>
            </a:r>
          </a:p>
          <a:p>
            <a:pPr lvl="1" algn="just">
              <a:buFont typeface="Wingdings" panose="05000000000000000000" pitchFamily="2" charset="2"/>
              <a:buChar char="Ø"/>
            </a:pPr>
            <a:r>
              <a:rPr lang="en-US" dirty="0" smtClean="0"/>
              <a:t>It </a:t>
            </a:r>
            <a:r>
              <a:rPr lang="en-US" dirty="0"/>
              <a:t>has </a:t>
            </a:r>
            <a:r>
              <a:rPr lang="en-US" b="1" dirty="0"/>
              <a:t>significant</a:t>
            </a:r>
            <a:r>
              <a:rPr lang="en-US" dirty="0"/>
              <a:t> </a:t>
            </a:r>
            <a:r>
              <a:rPr lang="en-US" dirty="0" smtClean="0"/>
              <a:t>changes</a:t>
            </a:r>
          </a:p>
          <a:p>
            <a:pPr lvl="1" algn="just">
              <a:buFont typeface="Wingdings" panose="05000000000000000000" pitchFamily="2" charset="2"/>
              <a:buChar char="Ø"/>
            </a:pPr>
            <a:r>
              <a:rPr lang="en-US" dirty="0"/>
              <a:t>I</a:t>
            </a:r>
            <a:r>
              <a:rPr lang="en-US" dirty="0" smtClean="0"/>
              <a:t>t is </a:t>
            </a:r>
            <a:r>
              <a:rPr lang="en-US" dirty="0"/>
              <a:t>more than an </a:t>
            </a:r>
            <a:r>
              <a:rPr lang="en-US" b="1" dirty="0" smtClean="0"/>
              <a:t>upgrade.</a:t>
            </a:r>
          </a:p>
          <a:p>
            <a:pPr algn="just">
              <a:buFont typeface="Wingdings" panose="05000000000000000000" pitchFamily="2" charset="2"/>
              <a:buChar char="Ø"/>
            </a:pPr>
            <a:r>
              <a:rPr lang="en-US" dirty="0" smtClean="0"/>
              <a:t>I’m </a:t>
            </a:r>
            <a:r>
              <a:rPr lang="en-US" dirty="0"/>
              <a:t>going to be </a:t>
            </a:r>
            <a:r>
              <a:rPr lang="en-US" b="1" dirty="0"/>
              <a:t>using SQL Server Express’ </a:t>
            </a:r>
            <a:r>
              <a:rPr lang="en-US" b="1" dirty="0" err="1"/>
              <a:t>LocalDB</a:t>
            </a:r>
            <a:r>
              <a:rPr lang="en-US" dirty="0"/>
              <a:t> feature. </a:t>
            </a:r>
            <a:endParaRPr lang="en-US" dirty="0" smtClean="0"/>
          </a:p>
          <a:p>
            <a:pPr lvl="1" algn="just">
              <a:buFont typeface="Wingdings" panose="05000000000000000000" pitchFamily="2" charset="2"/>
              <a:buChar char="Ø"/>
            </a:pPr>
            <a:r>
              <a:rPr lang="en-US" dirty="0"/>
              <a:t>installed as part of Visual Studio 2017 </a:t>
            </a:r>
            <a:endParaRPr lang="en-US" b="1" dirty="0"/>
          </a:p>
        </p:txBody>
      </p:sp>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5653506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changes with migrations</a:t>
            </a:r>
          </a:p>
        </p:txBody>
      </p:sp>
      <p:sp>
        <p:nvSpPr>
          <p:cNvPr id="3" name="Content Placeholder 2"/>
          <p:cNvSpPr>
            <a:spLocks noGrp="1"/>
          </p:cNvSpPr>
          <p:nvPr>
            <p:ph idx="1"/>
          </p:nvPr>
        </p:nvSpPr>
        <p:spPr/>
        <p:txBody>
          <a:bodyPr>
            <a:noAutofit/>
          </a:bodyPr>
          <a:lstStyle/>
          <a:p>
            <a:pPr algn="just">
              <a:buFont typeface="Wingdings" panose="05000000000000000000" pitchFamily="2" charset="2"/>
              <a:buChar char="Ø"/>
            </a:pPr>
            <a:r>
              <a:rPr lang="en-US" dirty="0"/>
              <a:t> EF Core provides its own version of schema management called </a:t>
            </a:r>
            <a:r>
              <a:rPr lang="en-US" b="1" dirty="0"/>
              <a:t>migrations</a:t>
            </a:r>
            <a:r>
              <a:rPr lang="en-US" dirty="0"/>
              <a:t>. </a:t>
            </a:r>
            <a:endParaRPr lang="en-US" dirty="0" smtClean="0"/>
          </a:p>
          <a:p>
            <a:pPr lvl="1" algn="just">
              <a:buFont typeface="Wingdings" panose="05000000000000000000" pitchFamily="2" charset="2"/>
              <a:buChar char="Ø"/>
            </a:pPr>
            <a:r>
              <a:rPr lang="en-US" dirty="0" smtClean="0"/>
              <a:t>Migrations </a:t>
            </a:r>
            <a:r>
              <a:rPr lang="en-US" dirty="0"/>
              <a:t>provide a way to manage changes to a </a:t>
            </a:r>
            <a:r>
              <a:rPr lang="en-US" b="1" dirty="0"/>
              <a:t>database schema </a:t>
            </a:r>
            <a:r>
              <a:rPr lang="en-US" dirty="0"/>
              <a:t>when your </a:t>
            </a:r>
            <a:r>
              <a:rPr lang="en-US" b="1" dirty="0"/>
              <a:t>EF Core </a:t>
            </a:r>
            <a:r>
              <a:rPr lang="en-US" b="1" dirty="0" smtClean="0"/>
              <a:t>data model </a:t>
            </a:r>
            <a:r>
              <a:rPr lang="en-US" dirty="0"/>
              <a:t>changes</a:t>
            </a:r>
            <a:r>
              <a:rPr lang="en-US" dirty="0" smtClean="0"/>
              <a:t>.</a:t>
            </a:r>
          </a:p>
          <a:p>
            <a:pPr algn="just">
              <a:buFont typeface="Wingdings" panose="05000000000000000000" pitchFamily="2" charset="2"/>
              <a:buChar char="Ø"/>
            </a:pPr>
            <a:r>
              <a:rPr lang="en-US" dirty="0"/>
              <a:t>A migration is a </a:t>
            </a:r>
            <a:r>
              <a:rPr lang="en-US" b="1" dirty="0"/>
              <a:t>C# code file </a:t>
            </a:r>
            <a:r>
              <a:rPr lang="en-US" dirty="0"/>
              <a:t>in your application that defines how the data model changed—which columns were added, new entities, and so on</a:t>
            </a:r>
            <a:r>
              <a:rPr lang="en-US" dirty="0" smtClean="0"/>
              <a:t>.</a:t>
            </a:r>
          </a:p>
          <a:p>
            <a:pPr algn="just">
              <a:buFont typeface="Wingdings" panose="05000000000000000000" pitchFamily="2" charset="2"/>
              <a:buChar char="Ø"/>
            </a:pPr>
            <a:r>
              <a:rPr lang="en-US" dirty="0" smtClean="0"/>
              <a:t> </a:t>
            </a:r>
            <a:r>
              <a:rPr lang="en-US" dirty="0"/>
              <a:t>Migrations provide a </a:t>
            </a:r>
            <a:r>
              <a:rPr lang="en-US" b="1" dirty="0"/>
              <a:t>record over time</a:t>
            </a:r>
            <a:r>
              <a:rPr lang="en-US" dirty="0"/>
              <a:t> of how your database schema </a:t>
            </a:r>
            <a:r>
              <a:rPr lang="en-US" b="1" dirty="0"/>
              <a:t>evolved</a:t>
            </a:r>
            <a:r>
              <a:rPr lang="en-US" dirty="0"/>
              <a:t> as part of your application, so the schema is always in sync with your app’s data model.</a:t>
            </a:r>
            <a:endParaRPr lang="en-US" b="1" dirty="0"/>
          </a:p>
        </p:txBody>
      </p:sp>
      <p:sp>
        <p:nvSpPr>
          <p:cNvPr id="5" name="Slide Number Placeholder 4"/>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1096357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first migration</a:t>
            </a:r>
          </a:p>
        </p:txBody>
      </p:sp>
      <p:sp>
        <p:nvSpPr>
          <p:cNvPr id="3" name="Content Placeholder 2"/>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a:t>Before you can create migrations, you’ll need to install the necessary tooling. </a:t>
            </a:r>
            <a:endParaRPr lang="en-US" dirty="0" smtClean="0"/>
          </a:p>
          <a:p>
            <a:pPr algn="just">
              <a:buFont typeface="Wingdings" panose="05000000000000000000" pitchFamily="2" charset="2"/>
              <a:buChar char="Ø"/>
            </a:pPr>
            <a:r>
              <a:rPr lang="en-US" b="1" dirty="0" smtClean="0"/>
              <a:t>Package </a:t>
            </a:r>
            <a:r>
              <a:rPr lang="en-US" b="1" dirty="0"/>
              <a:t>manager console</a:t>
            </a:r>
            <a:r>
              <a:rPr lang="en-US" dirty="0"/>
              <a:t>—Provides a number of PowerShell cmdlets for use inside Visual Studio’s Package Manager Console (PMC). </a:t>
            </a:r>
            <a:endParaRPr lang="en-US" dirty="0" smtClean="0"/>
          </a:p>
          <a:p>
            <a:pPr lvl="1" algn="just">
              <a:buFont typeface="Wingdings" panose="05000000000000000000" pitchFamily="2" charset="2"/>
              <a:buChar char="Ø"/>
            </a:pPr>
            <a:r>
              <a:rPr lang="en-US" dirty="0" smtClean="0"/>
              <a:t>You </a:t>
            </a:r>
            <a:r>
              <a:rPr lang="en-US" dirty="0"/>
              <a:t>can install them directly from the PMC or by adding the </a:t>
            </a:r>
            <a:r>
              <a:rPr lang="en-US" dirty="0" err="1"/>
              <a:t>Microsoft.EntityFrameworkCore.Tools</a:t>
            </a:r>
            <a:r>
              <a:rPr lang="en-US" dirty="0"/>
              <a:t> package to your project. </a:t>
            </a:r>
            <a:r>
              <a:rPr lang="en-US" dirty="0" smtClean="0"/>
              <a:t> They’re </a:t>
            </a:r>
            <a:r>
              <a:rPr lang="en-US" dirty="0"/>
              <a:t>also included as part of the </a:t>
            </a:r>
            <a:r>
              <a:rPr lang="en-US" b="1" dirty="0" err="1">
                <a:solidFill>
                  <a:srgbClr val="FF0000"/>
                </a:solidFill>
              </a:rPr>
              <a:t>Microsoft.AspNetCore.All</a:t>
            </a:r>
            <a:r>
              <a:rPr lang="en-US" b="1" dirty="0">
                <a:solidFill>
                  <a:srgbClr val="FF0000"/>
                </a:solidFill>
              </a:rPr>
              <a:t> </a:t>
            </a:r>
            <a:r>
              <a:rPr lang="en-US" b="1" dirty="0" err="1">
                <a:solidFill>
                  <a:srgbClr val="FF0000"/>
                </a:solidFill>
              </a:rPr>
              <a:t>metapackage</a:t>
            </a:r>
            <a:r>
              <a:rPr lang="en-US" dirty="0"/>
              <a:t>. </a:t>
            </a:r>
            <a:endParaRPr lang="en-US" dirty="0" smtClean="0"/>
          </a:p>
          <a:p>
            <a:pPr algn="just">
              <a:buFont typeface="Wingdings" panose="05000000000000000000" pitchFamily="2" charset="2"/>
              <a:buChar char="Ø"/>
            </a:pPr>
            <a:r>
              <a:rPr lang="en-US" b="1" dirty="0" smtClean="0"/>
              <a:t>.</a:t>
            </a:r>
            <a:r>
              <a:rPr lang="en-US" b="1" dirty="0"/>
              <a:t>NET CLI</a:t>
            </a:r>
            <a:r>
              <a:rPr lang="en-US" dirty="0"/>
              <a:t>—Cross-platform tooling that you can run from the command line. </a:t>
            </a:r>
            <a:endParaRPr lang="en-US" dirty="0" smtClean="0"/>
          </a:p>
          <a:p>
            <a:pPr lvl="1" algn="just">
              <a:buFont typeface="Wingdings" panose="05000000000000000000" pitchFamily="2" charset="2"/>
              <a:buChar char="Ø"/>
            </a:pPr>
            <a:r>
              <a:rPr lang="en-US" dirty="0" smtClean="0"/>
              <a:t>You </a:t>
            </a:r>
            <a:r>
              <a:rPr lang="en-US" dirty="0"/>
              <a:t>can install these by adding the </a:t>
            </a:r>
            <a:r>
              <a:rPr lang="en-US" dirty="0" err="1"/>
              <a:t>Microsoft.EntityFrameworkCore.Tools.DotNet</a:t>
            </a:r>
            <a:r>
              <a:rPr lang="en-US" dirty="0"/>
              <a:t> package to your </a:t>
            </a:r>
            <a:r>
              <a:rPr lang="en-US" dirty="0" smtClean="0"/>
              <a:t>project.</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2048044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first migration</a:t>
            </a:r>
          </a:p>
        </p:txBody>
      </p:sp>
      <p:pic>
        <p:nvPicPr>
          <p:cNvPr id="4" name="Content Placeholder 3"/>
          <p:cNvPicPr>
            <a:picLocks noGrp="1" noChangeAspect="1"/>
          </p:cNvPicPr>
          <p:nvPr>
            <p:ph idx="1"/>
          </p:nvPr>
        </p:nvPicPr>
        <p:blipFill rotWithShape="1">
          <a:blip r:embed="rId3"/>
          <a:srcRect l="16053" t="33158" r="24083" b="10875"/>
          <a:stretch/>
        </p:blipFill>
        <p:spPr>
          <a:xfrm>
            <a:off x="970671" y="2700996"/>
            <a:ext cx="4734740" cy="2489982"/>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22</a:t>
            </a:fld>
            <a:endParaRPr lang="en-US" dirty="0"/>
          </a:p>
        </p:txBody>
      </p:sp>
      <p:sp>
        <p:nvSpPr>
          <p:cNvPr id="6" name="Rectangle 5"/>
          <p:cNvSpPr/>
          <p:nvPr/>
        </p:nvSpPr>
        <p:spPr>
          <a:xfrm>
            <a:off x="6096000" y="3207323"/>
            <a:ext cx="5186289" cy="1754326"/>
          </a:xfrm>
          <a:prstGeom prst="rect">
            <a:avLst/>
          </a:prstGeom>
        </p:spPr>
        <p:txBody>
          <a:bodyPr wrap="square">
            <a:spAutoFit/>
          </a:bodyPr>
          <a:lstStyle/>
          <a:p>
            <a:pPr algn="just"/>
            <a:r>
              <a:rPr lang="en-US" dirty="0" smtClean="0"/>
              <a:t>Make </a:t>
            </a:r>
            <a:r>
              <a:rPr lang="en-US" dirty="0"/>
              <a:t>sure you have restored packages and check the folder you’re executing from. </a:t>
            </a:r>
            <a:endParaRPr lang="en-US" dirty="0" smtClean="0"/>
          </a:p>
          <a:p>
            <a:pPr algn="just"/>
            <a:endParaRPr lang="en-US" dirty="0" smtClean="0"/>
          </a:p>
          <a:p>
            <a:pPr algn="just"/>
            <a:r>
              <a:rPr lang="en-US" dirty="0" smtClean="0"/>
              <a:t>run </a:t>
            </a:r>
            <a:r>
              <a:rPr lang="en-US" b="1" dirty="0" err="1" smtClean="0"/>
              <a:t>dotnet</a:t>
            </a:r>
            <a:r>
              <a:rPr lang="en-US" b="1" dirty="0" smtClean="0"/>
              <a:t> </a:t>
            </a:r>
            <a:r>
              <a:rPr lang="en-US" b="1" dirty="0" err="1" smtClean="0"/>
              <a:t>ef</a:t>
            </a:r>
            <a:r>
              <a:rPr lang="en-US" b="1" dirty="0" smtClean="0"/>
              <a:t> </a:t>
            </a:r>
            <a:r>
              <a:rPr lang="en-US" dirty="0"/>
              <a:t>tools from the project folder in which you </a:t>
            </a:r>
            <a:r>
              <a:rPr lang="en-US" b="1" dirty="0"/>
              <a:t>have registered your </a:t>
            </a:r>
            <a:r>
              <a:rPr lang="en-US" b="1" dirty="0" err="1"/>
              <a:t>AppDbContext</a:t>
            </a:r>
            <a:r>
              <a:rPr lang="en-US" dirty="0"/>
              <a:t>, not at the solution-folder level. </a:t>
            </a:r>
          </a:p>
        </p:txBody>
      </p:sp>
    </p:spTree>
    <p:extLst>
      <p:ext uri="{BB962C8B-B14F-4D97-AF65-F5344CB8AC3E}">
        <p14:creationId xmlns:p14="http://schemas.microsoft.com/office/powerpoint/2010/main" val="1335088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first migration</a:t>
            </a:r>
          </a:p>
        </p:txBody>
      </p:sp>
      <p:sp>
        <p:nvSpPr>
          <p:cNvPr id="3" name="Content Placeholder 2"/>
          <p:cNvSpPr>
            <a:spLocks noGrp="1"/>
          </p:cNvSpPr>
          <p:nvPr>
            <p:ph idx="1"/>
          </p:nvPr>
        </p:nvSpPr>
        <p:spPr/>
        <p:txBody>
          <a:bodyPr>
            <a:normAutofit lnSpcReduction="10000"/>
          </a:bodyPr>
          <a:lstStyle/>
          <a:p>
            <a:pPr marL="457200" lvl="1" indent="0" algn="ctr">
              <a:buNone/>
            </a:pPr>
            <a:r>
              <a:rPr lang="en-US" b="1" dirty="0" err="1"/>
              <a:t>dotnet</a:t>
            </a:r>
            <a:r>
              <a:rPr lang="en-US" b="1" dirty="0"/>
              <a:t> </a:t>
            </a:r>
            <a:r>
              <a:rPr lang="en-US" b="1" dirty="0" err="1"/>
              <a:t>ef</a:t>
            </a:r>
            <a:r>
              <a:rPr lang="en-US" b="1" dirty="0"/>
              <a:t> </a:t>
            </a:r>
            <a:r>
              <a:rPr lang="en-US" b="1" i="1" dirty="0"/>
              <a:t>migrations</a:t>
            </a:r>
            <a:r>
              <a:rPr lang="en-US" b="1" dirty="0"/>
              <a:t> add </a:t>
            </a:r>
            <a:r>
              <a:rPr lang="en-US" b="1" dirty="0" err="1"/>
              <a:t>InitialSchema</a:t>
            </a:r>
            <a:r>
              <a:rPr lang="en-US" b="1" dirty="0"/>
              <a:t> </a:t>
            </a:r>
            <a:endParaRPr lang="en-US" b="1" dirty="0" smtClean="0"/>
          </a:p>
          <a:p>
            <a:pPr algn="just">
              <a:buFont typeface="Wingdings" panose="05000000000000000000" pitchFamily="2" charset="2"/>
              <a:buChar char="Ø"/>
            </a:pPr>
            <a:r>
              <a:rPr lang="en-US" dirty="0"/>
              <a:t>This command creates three files in your solution: </a:t>
            </a:r>
            <a:endParaRPr lang="en-US" dirty="0" smtClean="0"/>
          </a:p>
          <a:p>
            <a:pPr lvl="1" algn="just">
              <a:buFont typeface="Wingdings" panose="05000000000000000000" pitchFamily="2" charset="2"/>
              <a:buChar char="Ø"/>
            </a:pPr>
            <a:r>
              <a:rPr lang="en-US" dirty="0" smtClean="0"/>
              <a:t> </a:t>
            </a:r>
            <a:r>
              <a:rPr lang="en-US" b="1" dirty="0"/>
              <a:t>Migration file</a:t>
            </a:r>
            <a:r>
              <a:rPr lang="en-US" dirty="0"/>
              <a:t>—A file with the </a:t>
            </a:r>
            <a:r>
              <a:rPr lang="en-US" b="1" dirty="0" err="1" smtClean="0">
                <a:solidFill>
                  <a:srgbClr val="FF0000"/>
                </a:solidFill>
              </a:rPr>
              <a:t>Timestamp_MigrationName.cs</a:t>
            </a:r>
            <a:r>
              <a:rPr lang="en-US" dirty="0" smtClean="0">
                <a:solidFill>
                  <a:srgbClr val="FF0000"/>
                </a:solidFill>
              </a:rPr>
              <a:t> </a:t>
            </a:r>
            <a:r>
              <a:rPr lang="en-US" dirty="0"/>
              <a:t>format. This describes the actions to take on the database, such as Create table or Add column. </a:t>
            </a:r>
            <a:endParaRPr lang="en-US" dirty="0" smtClean="0"/>
          </a:p>
          <a:p>
            <a:pPr lvl="1" algn="just">
              <a:buFont typeface="Wingdings" panose="05000000000000000000" pitchFamily="2" charset="2"/>
              <a:buChar char="Ø"/>
            </a:pPr>
            <a:r>
              <a:rPr lang="en-US" b="1" dirty="0" smtClean="0"/>
              <a:t>Migration </a:t>
            </a:r>
            <a:r>
              <a:rPr lang="en-US" b="1" dirty="0" err="1"/>
              <a:t>designer.cs</a:t>
            </a:r>
            <a:r>
              <a:rPr lang="en-US" b="1" dirty="0"/>
              <a:t> </a:t>
            </a:r>
            <a:r>
              <a:rPr lang="en-US" dirty="0"/>
              <a:t>file—This </a:t>
            </a:r>
            <a:r>
              <a:rPr lang="en-US" dirty="0" smtClean="0"/>
              <a:t>describes </a:t>
            </a:r>
            <a:r>
              <a:rPr lang="en-US" dirty="0"/>
              <a:t>EF Core’s internal model of your data model at the point in time the migration was </a:t>
            </a:r>
            <a:r>
              <a:rPr lang="en-US" dirty="0" smtClean="0"/>
              <a:t>generated.</a:t>
            </a:r>
          </a:p>
          <a:p>
            <a:pPr lvl="1" algn="just">
              <a:buFont typeface="Wingdings" panose="05000000000000000000" pitchFamily="2" charset="2"/>
              <a:buChar char="Ø"/>
            </a:pPr>
            <a:r>
              <a:rPr lang="en-US" b="1" dirty="0" err="1" smtClean="0"/>
              <a:t>AppDbContextModelSnapshot.cs</a:t>
            </a:r>
            <a:r>
              <a:rPr lang="en-US" dirty="0" smtClean="0"/>
              <a:t>—This </a:t>
            </a:r>
            <a:r>
              <a:rPr lang="en-US" dirty="0"/>
              <a:t>describes EF Core’s current internal model. This will be updated when you add another migration, so it should always be the same as the current, latest migration.</a:t>
            </a:r>
          </a:p>
        </p:txBody>
      </p:sp>
      <p:sp>
        <p:nvSpPr>
          <p:cNvPr id="5" name="Slide Number Placeholder 4"/>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13871905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first migration</a:t>
            </a:r>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a:t>You can apply migrations in one of three ways:</a:t>
            </a:r>
          </a:p>
          <a:p>
            <a:pPr lvl="1" algn="just">
              <a:buFont typeface="Wingdings" panose="05000000000000000000" pitchFamily="2" charset="2"/>
              <a:buChar char="Ø"/>
            </a:pPr>
            <a:r>
              <a:rPr lang="en-US" dirty="0" smtClean="0"/>
              <a:t>Using </a:t>
            </a:r>
            <a:r>
              <a:rPr lang="en-US" dirty="0"/>
              <a:t>the .NET </a:t>
            </a:r>
            <a:r>
              <a:rPr lang="en-US" dirty="0" smtClean="0"/>
              <a:t>CLI</a:t>
            </a:r>
          </a:p>
          <a:p>
            <a:pPr lvl="1" algn="just">
              <a:buFont typeface="Wingdings" panose="05000000000000000000" pitchFamily="2" charset="2"/>
              <a:buChar char="Ø"/>
            </a:pPr>
            <a:r>
              <a:rPr lang="en-US" dirty="0" smtClean="0"/>
              <a:t>Using </a:t>
            </a:r>
            <a:r>
              <a:rPr lang="en-US" dirty="0"/>
              <a:t>the Visual Studio PowerShell cmdlets</a:t>
            </a:r>
          </a:p>
          <a:p>
            <a:pPr lvl="1" algn="just">
              <a:buFont typeface="Wingdings" panose="05000000000000000000" pitchFamily="2" charset="2"/>
              <a:buChar char="Ø"/>
            </a:pPr>
            <a:r>
              <a:rPr lang="en-US" dirty="0" smtClean="0"/>
              <a:t>In </a:t>
            </a:r>
            <a:r>
              <a:rPr lang="en-US" dirty="0"/>
              <a:t>code, by obtaining an instance of your </a:t>
            </a:r>
            <a:r>
              <a:rPr lang="en-US" dirty="0" err="1"/>
              <a:t>AppDbContext</a:t>
            </a:r>
            <a:r>
              <a:rPr lang="en-US" dirty="0"/>
              <a:t> and calling </a:t>
            </a:r>
            <a:r>
              <a:rPr lang="en-US" dirty="0" err="1" smtClean="0"/>
              <a:t>context.Database.Migrate</a:t>
            </a:r>
            <a:r>
              <a:rPr lang="en-US" dirty="0"/>
              <a:t>(). </a:t>
            </a:r>
            <a:endParaRPr lang="en-US" dirty="0" smtClean="0"/>
          </a:p>
          <a:p>
            <a:pPr algn="just">
              <a:buFont typeface="Wingdings" panose="05000000000000000000" pitchFamily="2" charset="2"/>
              <a:buChar char="Ø"/>
            </a:pPr>
            <a:r>
              <a:rPr lang="en-US" dirty="0" smtClean="0"/>
              <a:t>Which </a:t>
            </a:r>
            <a:r>
              <a:rPr lang="en-US" dirty="0"/>
              <a:t>is best for you is a matter of how you’ve </a:t>
            </a:r>
            <a:r>
              <a:rPr lang="en-US" b="1" dirty="0"/>
              <a:t>designed your application</a:t>
            </a:r>
            <a:r>
              <a:rPr lang="en-US" dirty="0"/>
              <a:t>, how </a:t>
            </a:r>
            <a:r>
              <a:rPr lang="en-US" dirty="0" smtClean="0"/>
              <a:t>you’ll update </a:t>
            </a:r>
            <a:r>
              <a:rPr lang="en-US" dirty="0"/>
              <a:t>your </a:t>
            </a:r>
            <a:r>
              <a:rPr lang="en-US" b="1" dirty="0"/>
              <a:t>production database</a:t>
            </a:r>
            <a:r>
              <a:rPr lang="en-US" dirty="0"/>
              <a:t>, and your </a:t>
            </a:r>
            <a:r>
              <a:rPr lang="en-US" b="1" dirty="0"/>
              <a:t>personal preference</a:t>
            </a:r>
            <a:r>
              <a:rPr lang="en-US" dirty="0"/>
              <a:t>.</a:t>
            </a:r>
          </a:p>
        </p:txBody>
      </p:sp>
      <p:sp>
        <p:nvSpPr>
          <p:cNvPr id="5" name="Slide Number Placeholder 4"/>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18712186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a:t>
            </a:r>
            <a:r>
              <a:rPr lang="en-US" dirty="0"/>
              <a:t>migrations to a database</a:t>
            </a:r>
          </a:p>
        </p:txBody>
      </p:sp>
      <p:sp>
        <p:nvSpPr>
          <p:cNvPr id="3" name="Content Placeholder 2"/>
          <p:cNvSpPr>
            <a:spLocks noGrp="1"/>
          </p:cNvSpPr>
          <p:nvPr>
            <p:ph idx="1"/>
          </p:nvPr>
        </p:nvSpPr>
        <p:spPr/>
        <p:txBody>
          <a:bodyPr>
            <a:normAutofit fontScale="92500" lnSpcReduction="10000"/>
          </a:bodyPr>
          <a:lstStyle/>
          <a:p>
            <a:pPr marL="0" indent="0" algn="ctr">
              <a:buNone/>
            </a:pPr>
            <a:r>
              <a:rPr lang="en-US" b="1" dirty="0" err="1" smtClean="0"/>
              <a:t>dotnet</a:t>
            </a:r>
            <a:r>
              <a:rPr lang="en-US" b="1" dirty="0" smtClean="0"/>
              <a:t> </a:t>
            </a:r>
            <a:r>
              <a:rPr lang="en-US" b="1" dirty="0" err="1"/>
              <a:t>ef</a:t>
            </a:r>
            <a:r>
              <a:rPr lang="en-US" b="1" dirty="0"/>
              <a:t> database update </a:t>
            </a:r>
            <a:endParaRPr lang="en-US" b="1" dirty="0" smtClean="0"/>
          </a:p>
          <a:p>
            <a:pPr marL="0" indent="0" algn="ctr">
              <a:buNone/>
            </a:pPr>
            <a:r>
              <a:rPr lang="en-US" dirty="0" smtClean="0"/>
              <a:t>(from </a:t>
            </a:r>
            <a:r>
              <a:rPr lang="en-US" dirty="0"/>
              <a:t>the </a:t>
            </a:r>
            <a:r>
              <a:rPr lang="en-US" b="1" dirty="0">
                <a:solidFill>
                  <a:srgbClr val="FF0000"/>
                </a:solidFill>
              </a:rPr>
              <a:t>project folder </a:t>
            </a:r>
            <a:r>
              <a:rPr lang="en-US" dirty="0"/>
              <a:t>of your </a:t>
            </a:r>
            <a:r>
              <a:rPr lang="en-US" dirty="0" smtClean="0"/>
              <a:t>application)</a:t>
            </a:r>
          </a:p>
          <a:p>
            <a:pPr marL="457200" indent="-457200" algn="just">
              <a:buFont typeface="+mj-lt"/>
              <a:buAutoNum type="arabicPeriod"/>
            </a:pPr>
            <a:r>
              <a:rPr lang="en-US" dirty="0" smtClean="0"/>
              <a:t>Builds </a:t>
            </a:r>
            <a:r>
              <a:rPr lang="en-US" dirty="0"/>
              <a:t>your application. </a:t>
            </a:r>
          </a:p>
          <a:p>
            <a:pPr marL="457200" indent="-457200" algn="just">
              <a:buFont typeface="+mj-lt"/>
              <a:buAutoNum type="arabicPeriod"/>
            </a:pPr>
            <a:r>
              <a:rPr lang="en-US" dirty="0" smtClean="0"/>
              <a:t>Loads </a:t>
            </a:r>
            <a:r>
              <a:rPr lang="en-US" dirty="0"/>
              <a:t>the services configured in your app’s Startup class, including </a:t>
            </a:r>
            <a:r>
              <a:rPr lang="en-US" b="1" dirty="0" err="1" smtClean="0"/>
              <a:t>AppDbContext</a:t>
            </a:r>
            <a:r>
              <a:rPr lang="en-US" dirty="0" smtClean="0"/>
              <a:t>.</a:t>
            </a:r>
          </a:p>
          <a:p>
            <a:pPr marL="457200" indent="-457200" algn="just">
              <a:buFont typeface="+mj-lt"/>
              <a:buAutoNum type="arabicPeriod"/>
            </a:pPr>
            <a:r>
              <a:rPr lang="en-US" dirty="0" smtClean="0"/>
              <a:t>Checks </a:t>
            </a:r>
            <a:r>
              <a:rPr lang="en-US" dirty="0"/>
              <a:t>whether the database in the </a:t>
            </a:r>
            <a:r>
              <a:rPr lang="en-US" b="1" dirty="0" err="1"/>
              <a:t>AppDbContext</a:t>
            </a:r>
            <a:r>
              <a:rPr lang="en-US" dirty="0"/>
              <a:t> connection string exists. If not, creates it</a:t>
            </a:r>
            <a:r>
              <a:rPr lang="en-US" dirty="0" smtClean="0"/>
              <a:t>.</a:t>
            </a:r>
            <a:endParaRPr lang="en-US" dirty="0"/>
          </a:p>
          <a:p>
            <a:pPr marL="457200" indent="-457200" algn="just">
              <a:buFont typeface="+mj-lt"/>
              <a:buAutoNum type="arabicPeriod"/>
            </a:pPr>
            <a:r>
              <a:rPr lang="en-US" dirty="0" smtClean="0"/>
              <a:t>Updates </a:t>
            </a:r>
            <a:r>
              <a:rPr lang="en-US" dirty="0"/>
              <a:t>the database by applying any unapplied migrations.</a:t>
            </a:r>
          </a:p>
        </p:txBody>
      </p:sp>
      <p:sp>
        <p:nvSpPr>
          <p:cNvPr id="5" name="Slide Number Placeholder 4"/>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36850647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a:srcRect l="3564" t="16547" r="10005" b="11723"/>
          <a:stretch/>
        </p:blipFill>
        <p:spPr>
          <a:xfrm>
            <a:off x="1636509" y="871838"/>
            <a:ext cx="8988740" cy="4196217"/>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26</a:t>
            </a:fld>
            <a:endParaRPr lang="en-US" dirty="0"/>
          </a:p>
        </p:txBody>
      </p:sp>
      <p:sp>
        <p:nvSpPr>
          <p:cNvPr id="6" name="Rectangle 5"/>
          <p:cNvSpPr/>
          <p:nvPr/>
        </p:nvSpPr>
        <p:spPr>
          <a:xfrm>
            <a:off x="1796619" y="5322669"/>
            <a:ext cx="9739851" cy="646331"/>
          </a:xfrm>
          <a:prstGeom prst="rect">
            <a:avLst/>
          </a:prstGeom>
        </p:spPr>
        <p:txBody>
          <a:bodyPr wrap="square">
            <a:spAutoFit/>
          </a:bodyPr>
          <a:lstStyle/>
          <a:p>
            <a:r>
              <a:rPr lang="en-US" dirty="0"/>
              <a:t>Next time you run </a:t>
            </a:r>
            <a:r>
              <a:rPr lang="en-US" b="1" dirty="0" err="1"/>
              <a:t>dotnet</a:t>
            </a:r>
            <a:r>
              <a:rPr lang="en-US" b="1" dirty="0"/>
              <a:t> </a:t>
            </a:r>
            <a:r>
              <a:rPr lang="en-US" b="1" dirty="0" err="1"/>
              <a:t>ef</a:t>
            </a:r>
            <a:r>
              <a:rPr lang="en-US" b="1" dirty="0"/>
              <a:t> database update</a:t>
            </a:r>
            <a:r>
              <a:rPr lang="en-US" dirty="0"/>
              <a:t>, EF Core </a:t>
            </a:r>
            <a:r>
              <a:rPr lang="en-US" b="1" dirty="0"/>
              <a:t>can compare</a:t>
            </a:r>
            <a:r>
              <a:rPr lang="en-US" dirty="0"/>
              <a:t> this table to the list of </a:t>
            </a:r>
            <a:r>
              <a:rPr lang="en-US" dirty="0" smtClean="0"/>
              <a:t> migrations </a:t>
            </a:r>
            <a:r>
              <a:rPr lang="en-US" dirty="0"/>
              <a:t>in your app and </a:t>
            </a:r>
            <a:r>
              <a:rPr lang="en-US" b="1" dirty="0"/>
              <a:t>will apply only the new ones </a:t>
            </a:r>
            <a:r>
              <a:rPr lang="en-US" dirty="0"/>
              <a:t>to your database.</a:t>
            </a:r>
          </a:p>
        </p:txBody>
      </p:sp>
    </p:spTree>
    <p:extLst>
      <p:ext uri="{BB962C8B-B14F-4D97-AF65-F5344CB8AC3E}">
        <p14:creationId xmlns:p14="http://schemas.microsoft.com/office/powerpoint/2010/main" val="103639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second migration</a:t>
            </a:r>
          </a:p>
        </p:txBody>
      </p:sp>
      <p:pic>
        <p:nvPicPr>
          <p:cNvPr id="4" name="Content Placeholder 3"/>
          <p:cNvPicPr>
            <a:picLocks noGrp="1" noChangeAspect="1"/>
          </p:cNvPicPr>
          <p:nvPr>
            <p:ph idx="1"/>
          </p:nvPr>
        </p:nvPicPr>
        <p:blipFill rotWithShape="1">
          <a:blip r:embed="rId3"/>
          <a:srcRect l="6536" t="26362" r="6395" b="28711"/>
          <a:stretch/>
        </p:blipFill>
        <p:spPr>
          <a:xfrm>
            <a:off x="1469973" y="2705622"/>
            <a:ext cx="9426625" cy="2824967"/>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27</a:t>
            </a:fld>
            <a:endParaRPr lang="en-US" dirty="0"/>
          </a:p>
        </p:txBody>
      </p:sp>
    </p:spTree>
    <p:extLst>
      <p:ext uri="{BB962C8B-B14F-4D97-AF65-F5344CB8AC3E}">
        <p14:creationId xmlns:p14="http://schemas.microsoft.com/office/powerpoint/2010/main" val="23225686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second migration</a:t>
            </a:r>
          </a:p>
        </p:txBody>
      </p:sp>
      <p:pic>
        <p:nvPicPr>
          <p:cNvPr id="4" name="Content Placeholder 3"/>
          <p:cNvPicPr>
            <a:picLocks noGrp="1" noChangeAspect="1"/>
          </p:cNvPicPr>
          <p:nvPr>
            <p:ph idx="1"/>
          </p:nvPr>
        </p:nvPicPr>
        <p:blipFill rotWithShape="1">
          <a:blip r:embed="rId3"/>
          <a:srcRect l="15881" t="13526" r="18925" b="12100"/>
          <a:stretch/>
        </p:blipFill>
        <p:spPr>
          <a:xfrm>
            <a:off x="3112451" y="2285999"/>
            <a:ext cx="5905420" cy="3789471"/>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17904420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second migration</a:t>
            </a:r>
          </a:p>
        </p:txBody>
      </p:sp>
      <p:pic>
        <p:nvPicPr>
          <p:cNvPr id="4" name="Content Placeholder 3"/>
          <p:cNvPicPr>
            <a:picLocks noGrp="1" noChangeAspect="1"/>
          </p:cNvPicPr>
          <p:nvPr>
            <p:ph idx="1"/>
          </p:nvPr>
        </p:nvPicPr>
        <p:blipFill rotWithShape="1">
          <a:blip r:embed="rId3"/>
          <a:srcRect l="16094" t="29383" r="23349" b="8702"/>
          <a:stretch/>
        </p:blipFill>
        <p:spPr>
          <a:xfrm>
            <a:off x="1062502" y="2577403"/>
            <a:ext cx="5739131" cy="3300609"/>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29</a:t>
            </a:fld>
            <a:endParaRPr lang="en-US" dirty="0"/>
          </a:p>
        </p:txBody>
      </p:sp>
      <p:pic>
        <p:nvPicPr>
          <p:cNvPr id="6" name="Picture 5"/>
          <p:cNvPicPr>
            <a:picLocks noChangeAspect="1"/>
          </p:cNvPicPr>
          <p:nvPr/>
        </p:nvPicPr>
        <p:blipFill rotWithShape="1">
          <a:blip r:embed="rId4"/>
          <a:srcRect l="22361" t="43580" r="25555" b="13951"/>
          <a:stretch/>
        </p:blipFill>
        <p:spPr>
          <a:xfrm>
            <a:off x="6801633" y="3483435"/>
            <a:ext cx="4256173" cy="1952165"/>
          </a:xfrm>
          <a:prstGeom prst="rect">
            <a:avLst/>
          </a:prstGeom>
        </p:spPr>
      </p:pic>
    </p:spTree>
    <p:extLst>
      <p:ext uri="{BB962C8B-B14F-4D97-AF65-F5344CB8AC3E}">
        <p14:creationId xmlns:p14="http://schemas.microsoft.com/office/powerpoint/2010/main" val="3007101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EF Core?</a:t>
            </a:r>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a:t>EF Core is a library that provides an </a:t>
            </a:r>
            <a:r>
              <a:rPr lang="en-US" b="1" dirty="0"/>
              <a:t>object-oriented way </a:t>
            </a:r>
            <a:r>
              <a:rPr lang="en-US" dirty="0"/>
              <a:t>to </a:t>
            </a:r>
            <a:r>
              <a:rPr lang="en-US" b="1" dirty="0"/>
              <a:t>access databases</a:t>
            </a:r>
            <a:r>
              <a:rPr lang="en-US" dirty="0" smtClean="0"/>
              <a:t>.</a:t>
            </a:r>
          </a:p>
          <a:p>
            <a:pPr algn="just">
              <a:buFont typeface="Wingdings" panose="05000000000000000000" pitchFamily="2" charset="2"/>
              <a:buChar char="Ø"/>
            </a:pPr>
            <a:r>
              <a:rPr lang="en-US" dirty="0" smtClean="0"/>
              <a:t>It </a:t>
            </a:r>
            <a:r>
              <a:rPr lang="en-US" dirty="0"/>
              <a:t>acts </a:t>
            </a:r>
            <a:r>
              <a:rPr lang="en-US" dirty="0" smtClean="0"/>
              <a:t>as an </a:t>
            </a:r>
            <a:r>
              <a:rPr lang="en-US" dirty="0"/>
              <a:t>object-relational mapper (</a:t>
            </a:r>
            <a:r>
              <a:rPr lang="en-US" b="1" dirty="0"/>
              <a:t>ORM</a:t>
            </a:r>
            <a:r>
              <a:rPr lang="en-US" dirty="0"/>
              <a:t>), </a:t>
            </a:r>
            <a:r>
              <a:rPr lang="en-US" dirty="0">
                <a:solidFill>
                  <a:srgbClr val="FF0000"/>
                </a:solidFill>
              </a:rPr>
              <a:t>communicating</a:t>
            </a:r>
            <a:r>
              <a:rPr lang="en-US" dirty="0"/>
              <a:t> with the database for you and </a:t>
            </a:r>
            <a:r>
              <a:rPr lang="en-US" dirty="0">
                <a:solidFill>
                  <a:srgbClr val="FF0000"/>
                </a:solidFill>
              </a:rPr>
              <a:t>mapping</a:t>
            </a:r>
            <a:r>
              <a:rPr lang="en-US" dirty="0"/>
              <a:t> database responses to .NET classes and </a:t>
            </a:r>
            <a:r>
              <a:rPr lang="en-US" dirty="0" smtClean="0"/>
              <a:t>objects.</a:t>
            </a:r>
          </a:p>
          <a:p>
            <a:pPr algn="just">
              <a:buFont typeface="Wingdings" panose="05000000000000000000" pitchFamily="2" charset="2"/>
              <a:buChar char="Ø"/>
            </a:pPr>
            <a:r>
              <a:rPr lang="en-US" dirty="0" smtClean="0"/>
              <a:t>The </a:t>
            </a:r>
            <a:r>
              <a:rPr lang="en-US" dirty="0"/>
              <a:t>most commonly used family is relational databases, accessed using Structured Query Language (SQL). </a:t>
            </a:r>
            <a:endParaRPr lang="en-US" dirty="0" smtClean="0"/>
          </a:p>
          <a:p>
            <a:pPr lvl="1" algn="just">
              <a:buFont typeface="Wingdings" panose="05000000000000000000" pitchFamily="2" charset="2"/>
              <a:buChar char="Ø"/>
            </a:pPr>
            <a:r>
              <a:rPr lang="en-US" dirty="0" smtClean="0"/>
              <a:t>EF Core </a:t>
            </a:r>
            <a:r>
              <a:rPr lang="en-US" dirty="0"/>
              <a:t>can map Microsoft SQL Server, MySQL, </a:t>
            </a:r>
            <a:r>
              <a:rPr lang="en-US" dirty="0" err="1"/>
              <a:t>Postgres</a:t>
            </a:r>
            <a:r>
              <a:rPr lang="en-US" dirty="0"/>
              <a:t>, and many other relational databases. </a:t>
            </a:r>
            <a:endParaRPr lang="en-US" dirty="0" smtClean="0"/>
          </a:p>
          <a:p>
            <a:pPr algn="just">
              <a:buFont typeface="Wingdings" panose="05000000000000000000" pitchFamily="2" charset="2"/>
              <a:buChar char="Ø"/>
            </a:pPr>
            <a:r>
              <a:rPr lang="en-US" dirty="0"/>
              <a:t>EF Core was designed to work with </a:t>
            </a:r>
            <a:r>
              <a:rPr lang="en-US" b="1" dirty="0" err="1"/>
              <a:t>nonrelational</a:t>
            </a:r>
            <a:r>
              <a:rPr lang="en-US" b="1" dirty="0"/>
              <a:t>, NoSQL</a:t>
            </a:r>
            <a:r>
              <a:rPr lang="en-US" dirty="0"/>
              <a:t>, or document databases too but, </a:t>
            </a:r>
            <a:r>
              <a:rPr lang="en-US" b="1" dirty="0">
                <a:solidFill>
                  <a:srgbClr val="FF0000"/>
                </a:solidFill>
              </a:rPr>
              <a:t>at the time of writing, that feature hasn’t yet been implemented</a:t>
            </a:r>
            <a:r>
              <a:rPr lang="en-US" dirty="0" smtClean="0"/>
              <a:t>.</a:t>
            </a:r>
          </a:p>
        </p:txBody>
      </p:sp>
      <p:sp>
        <p:nvSpPr>
          <p:cNvPr id="5" name="Slide Number Placeholder 4"/>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1545822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Saving </a:t>
            </a:r>
            <a:r>
              <a:rPr lang="en-US" dirty="0"/>
              <a:t>data to the database : Creating a record</a:t>
            </a:r>
          </a:p>
        </p:txBody>
      </p:sp>
      <p:pic>
        <p:nvPicPr>
          <p:cNvPr id="4" name="Content Placeholder 3"/>
          <p:cNvPicPr>
            <a:picLocks noGrp="1" noChangeAspect="1"/>
          </p:cNvPicPr>
          <p:nvPr>
            <p:ph idx="1"/>
          </p:nvPr>
        </p:nvPicPr>
        <p:blipFill rotWithShape="1">
          <a:blip r:embed="rId3"/>
          <a:srcRect l="11045" t="34430" r="15259" b="13843"/>
          <a:stretch/>
        </p:blipFill>
        <p:spPr>
          <a:xfrm>
            <a:off x="1631852" y="2644726"/>
            <a:ext cx="4346918" cy="1716259"/>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30</a:t>
            </a:fld>
            <a:endParaRPr lang="en-US" dirty="0"/>
          </a:p>
        </p:txBody>
      </p:sp>
      <p:pic>
        <p:nvPicPr>
          <p:cNvPr id="6" name="Picture 5"/>
          <p:cNvPicPr>
            <a:picLocks noChangeAspect="1"/>
          </p:cNvPicPr>
          <p:nvPr/>
        </p:nvPicPr>
        <p:blipFill rotWithShape="1">
          <a:blip r:embed="rId4"/>
          <a:srcRect l="23308" t="44922" r="23385" b="12821"/>
          <a:stretch/>
        </p:blipFill>
        <p:spPr>
          <a:xfrm>
            <a:off x="2150075" y="4165910"/>
            <a:ext cx="3705128" cy="1469516"/>
          </a:xfrm>
          <a:prstGeom prst="rect">
            <a:avLst/>
          </a:prstGeom>
        </p:spPr>
      </p:pic>
      <p:pic>
        <p:nvPicPr>
          <p:cNvPr id="7" name="Picture 6"/>
          <p:cNvPicPr>
            <a:picLocks noChangeAspect="1"/>
          </p:cNvPicPr>
          <p:nvPr/>
        </p:nvPicPr>
        <p:blipFill rotWithShape="1">
          <a:blip r:embed="rId5"/>
          <a:srcRect l="23710" t="15484" r="24275" b="18710"/>
          <a:stretch/>
        </p:blipFill>
        <p:spPr>
          <a:xfrm>
            <a:off x="6437889" y="2644726"/>
            <a:ext cx="4115578" cy="3324274"/>
          </a:xfrm>
          <a:prstGeom prst="rect">
            <a:avLst/>
          </a:prstGeom>
        </p:spPr>
      </p:pic>
    </p:spTree>
    <p:extLst>
      <p:ext uri="{BB962C8B-B14F-4D97-AF65-F5344CB8AC3E}">
        <p14:creationId xmlns:p14="http://schemas.microsoft.com/office/powerpoint/2010/main" val="27164206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a list of records</a:t>
            </a:r>
          </a:p>
        </p:txBody>
      </p:sp>
      <p:pic>
        <p:nvPicPr>
          <p:cNvPr id="4" name="Content Placeholder 3"/>
          <p:cNvPicPr>
            <a:picLocks noGrp="1" noChangeAspect="1"/>
          </p:cNvPicPr>
          <p:nvPr>
            <p:ph idx="1"/>
          </p:nvPr>
        </p:nvPicPr>
        <p:blipFill rotWithShape="1">
          <a:blip r:embed="rId3"/>
          <a:srcRect l="22194" t="14785" r="18750" b="11723"/>
          <a:stretch/>
        </p:blipFill>
        <p:spPr>
          <a:xfrm>
            <a:off x="3751943" y="2687319"/>
            <a:ext cx="4688114" cy="3281681"/>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29428784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a list of records</a:t>
            </a:r>
          </a:p>
        </p:txBody>
      </p:sp>
      <p:pic>
        <p:nvPicPr>
          <p:cNvPr id="4" name="Content Placeholder 3"/>
          <p:cNvPicPr>
            <a:picLocks noGrp="1" noChangeAspect="1"/>
          </p:cNvPicPr>
          <p:nvPr>
            <p:ph idx="1"/>
          </p:nvPr>
        </p:nvPicPr>
        <p:blipFill rotWithShape="1">
          <a:blip r:embed="rId3"/>
          <a:srcRect l="20964" t="44771" r="18996" b="31607"/>
          <a:stretch/>
        </p:blipFill>
        <p:spPr>
          <a:xfrm>
            <a:off x="2763558" y="2432523"/>
            <a:ext cx="6664883" cy="1475016"/>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32</a:t>
            </a:fld>
            <a:endParaRPr lang="en-US" dirty="0"/>
          </a:p>
        </p:txBody>
      </p:sp>
      <p:sp>
        <p:nvSpPr>
          <p:cNvPr id="6" name="Rectangle 5"/>
          <p:cNvSpPr/>
          <p:nvPr/>
        </p:nvSpPr>
        <p:spPr>
          <a:xfrm>
            <a:off x="1295402" y="4138383"/>
            <a:ext cx="6096000" cy="923330"/>
          </a:xfrm>
          <a:prstGeom prst="rect">
            <a:avLst/>
          </a:prstGeom>
        </p:spPr>
        <p:txBody>
          <a:bodyPr>
            <a:spAutoFit/>
          </a:bodyPr>
          <a:lstStyle/>
          <a:p>
            <a:r>
              <a:rPr lang="en-US" dirty="0"/>
              <a:t>The </a:t>
            </a:r>
            <a:r>
              <a:rPr lang="en-US" dirty="0" err="1"/>
              <a:t>DbSet</a:t>
            </a:r>
            <a:r>
              <a:rPr lang="en-US" dirty="0"/>
              <a:t> property on </a:t>
            </a:r>
            <a:r>
              <a:rPr lang="en-US" dirty="0" err="1"/>
              <a:t>AppDataContext</a:t>
            </a:r>
            <a:r>
              <a:rPr lang="en-US" dirty="0"/>
              <a:t> is an </a:t>
            </a:r>
            <a:r>
              <a:rPr lang="en-US" b="1" dirty="0" err="1">
                <a:solidFill>
                  <a:srgbClr val="FF0000"/>
                </a:solidFill>
              </a:rPr>
              <a:t>IQueryable</a:t>
            </a:r>
            <a:r>
              <a:rPr lang="en-US" dirty="0"/>
              <a:t>, so you can use all the usual Select() and Where() clauses that you would with other </a:t>
            </a:r>
            <a:r>
              <a:rPr lang="en-US" dirty="0" err="1"/>
              <a:t>IQueryable</a:t>
            </a:r>
            <a:r>
              <a:rPr lang="en-US" dirty="0"/>
              <a:t> providers</a:t>
            </a:r>
          </a:p>
        </p:txBody>
      </p:sp>
      <p:sp>
        <p:nvSpPr>
          <p:cNvPr id="7" name="Rectangle 6"/>
          <p:cNvSpPr/>
          <p:nvPr/>
        </p:nvSpPr>
        <p:spPr>
          <a:xfrm>
            <a:off x="5024549" y="5094226"/>
            <a:ext cx="6096000" cy="923330"/>
          </a:xfrm>
          <a:prstGeom prst="rect">
            <a:avLst/>
          </a:prstGeom>
        </p:spPr>
        <p:txBody>
          <a:bodyPr>
            <a:spAutoFit/>
          </a:bodyPr>
          <a:lstStyle/>
          <a:p>
            <a:r>
              <a:rPr lang="en-US" dirty="0"/>
              <a:t>EF Core will convert these into a SQL statement to query the database with when you call an </a:t>
            </a:r>
            <a:r>
              <a:rPr lang="en-US" b="1" dirty="0"/>
              <a:t>execute function such as </a:t>
            </a:r>
            <a:r>
              <a:rPr lang="en-US" b="1" dirty="0" err="1"/>
              <a:t>ToList</a:t>
            </a:r>
            <a:r>
              <a:rPr lang="en-US" b="1" dirty="0"/>
              <a:t>(), </a:t>
            </a:r>
            <a:r>
              <a:rPr lang="en-US" b="1" dirty="0" err="1"/>
              <a:t>ToArray</a:t>
            </a:r>
            <a:r>
              <a:rPr lang="en-US" b="1" dirty="0"/>
              <a:t>(), or Single(). </a:t>
            </a:r>
          </a:p>
        </p:txBody>
      </p:sp>
    </p:spTree>
    <p:extLst>
      <p:ext uri="{BB962C8B-B14F-4D97-AF65-F5344CB8AC3E}">
        <p14:creationId xmlns:p14="http://schemas.microsoft.com/office/powerpoint/2010/main" val="20685066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a list of records</a:t>
            </a:r>
          </a:p>
        </p:txBody>
      </p:sp>
      <p:pic>
        <p:nvPicPr>
          <p:cNvPr id="4" name="Content Placeholder 3"/>
          <p:cNvPicPr>
            <a:picLocks noGrp="1" noChangeAspect="1"/>
          </p:cNvPicPr>
          <p:nvPr>
            <p:ph idx="1"/>
          </p:nvPr>
        </p:nvPicPr>
        <p:blipFill rotWithShape="1">
          <a:blip r:embed="rId3"/>
          <a:srcRect l="14689" t="36220" r="8015" b="15550"/>
          <a:stretch/>
        </p:blipFill>
        <p:spPr>
          <a:xfrm>
            <a:off x="2793205" y="2679113"/>
            <a:ext cx="7560696" cy="2653615"/>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40324239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a single record</a:t>
            </a:r>
          </a:p>
        </p:txBody>
      </p:sp>
      <p:pic>
        <p:nvPicPr>
          <p:cNvPr id="4" name="Content Placeholder 3"/>
          <p:cNvPicPr>
            <a:picLocks noGrp="1" noChangeAspect="1"/>
          </p:cNvPicPr>
          <p:nvPr>
            <p:ph idx="1"/>
          </p:nvPr>
        </p:nvPicPr>
        <p:blipFill rotWithShape="1">
          <a:blip r:embed="rId3"/>
          <a:srcRect l="12238" t="11110" r="7389" b="15963"/>
          <a:stretch/>
        </p:blipFill>
        <p:spPr>
          <a:xfrm>
            <a:off x="3059722" y="2690924"/>
            <a:ext cx="6072555" cy="3099345"/>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38846230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a model with changes</a:t>
            </a:r>
          </a:p>
        </p:txBody>
      </p:sp>
      <p:pic>
        <p:nvPicPr>
          <p:cNvPr id="4" name="Content Placeholder 3"/>
          <p:cNvPicPr>
            <a:picLocks noGrp="1" noChangeAspect="1"/>
          </p:cNvPicPr>
          <p:nvPr>
            <p:ph idx="1"/>
          </p:nvPr>
        </p:nvPicPr>
        <p:blipFill rotWithShape="1">
          <a:blip r:embed="rId3"/>
          <a:srcRect l="11999" t="11534" r="8342" b="18506"/>
          <a:stretch/>
        </p:blipFill>
        <p:spPr>
          <a:xfrm>
            <a:off x="2776024" y="2487392"/>
            <a:ext cx="6639951" cy="3280215"/>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7881371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a model with changes</a:t>
            </a:r>
          </a:p>
        </p:txBody>
      </p:sp>
      <p:sp>
        <p:nvSpPr>
          <p:cNvPr id="5" name="Slide Number Placeholder 4"/>
          <p:cNvSpPr>
            <a:spLocks noGrp="1"/>
          </p:cNvSpPr>
          <p:nvPr>
            <p:ph type="sldNum" sz="quarter" idx="12"/>
          </p:nvPr>
        </p:nvSpPr>
        <p:spPr/>
        <p:txBody>
          <a:bodyPr/>
          <a:lstStyle/>
          <a:p>
            <a:fld id="{6113E31D-E2AB-40D1-8B51-AFA5AFEF393A}" type="slidenum">
              <a:rPr lang="en-US" smtClean="0"/>
              <a:t>36</a:t>
            </a:fld>
            <a:endParaRPr lang="en-US" dirty="0"/>
          </a:p>
        </p:txBody>
      </p:sp>
      <p:pic>
        <p:nvPicPr>
          <p:cNvPr id="7" name="Content Placeholder 6"/>
          <p:cNvPicPr>
            <a:picLocks noGrp="1" noChangeAspect="1"/>
          </p:cNvPicPr>
          <p:nvPr>
            <p:ph idx="1"/>
          </p:nvPr>
        </p:nvPicPr>
        <p:blipFill rotWithShape="1">
          <a:blip r:embed="rId3"/>
          <a:srcRect l="17961" t="12382" r="9774" b="17234"/>
          <a:stretch/>
        </p:blipFill>
        <p:spPr>
          <a:xfrm>
            <a:off x="3212123" y="2547553"/>
            <a:ext cx="5767754" cy="3159892"/>
          </a:xfrm>
          <a:prstGeom prst="rect">
            <a:avLst/>
          </a:prstGeom>
        </p:spPr>
      </p:pic>
    </p:spTree>
    <p:extLst>
      <p:ext uri="{BB962C8B-B14F-4D97-AF65-F5344CB8AC3E}">
        <p14:creationId xmlns:p14="http://schemas.microsoft.com/office/powerpoint/2010/main" val="6505198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a record </a:t>
            </a:r>
            <a:endParaRPr lang="en-US" dirty="0"/>
          </a:p>
        </p:txBody>
      </p:sp>
      <p:pic>
        <p:nvPicPr>
          <p:cNvPr id="4" name="Content Placeholder 3"/>
          <p:cNvPicPr>
            <a:picLocks noGrp="1" noChangeAspect="1"/>
          </p:cNvPicPr>
          <p:nvPr>
            <p:ph idx="1"/>
          </p:nvPr>
        </p:nvPicPr>
        <p:blipFill rotWithShape="1">
          <a:blip r:embed="rId3"/>
          <a:srcRect l="26070" t="28918" r="29569" b="13419"/>
          <a:stretch/>
        </p:blipFill>
        <p:spPr>
          <a:xfrm>
            <a:off x="3817034" y="2425414"/>
            <a:ext cx="5228493" cy="3822986"/>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37</a:t>
            </a:fld>
            <a:endParaRPr lang="en-US" dirty="0"/>
          </a:p>
        </p:txBody>
      </p:sp>
    </p:spTree>
    <p:extLst>
      <p:ext uri="{BB962C8B-B14F-4D97-AF65-F5344CB8AC3E}">
        <p14:creationId xmlns:p14="http://schemas.microsoft.com/office/powerpoint/2010/main" val="3292654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Record</a:t>
            </a:r>
            <a:endParaRPr lang="en-US" dirty="0"/>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a:t> EF Core can easily handle these </a:t>
            </a:r>
            <a:r>
              <a:rPr lang="en-US" b="1" dirty="0"/>
              <a:t>true deletion </a:t>
            </a:r>
            <a:r>
              <a:rPr lang="en-US" dirty="0"/>
              <a:t>scenarios for you with the </a:t>
            </a:r>
            <a:r>
              <a:rPr lang="en-US" b="1" dirty="0" err="1" smtClean="0"/>
              <a:t>DbContext</a:t>
            </a:r>
            <a:r>
              <a:rPr lang="en-US" b="1" dirty="0" smtClean="0"/>
              <a:t> .</a:t>
            </a:r>
            <a:r>
              <a:rPr lang="en-US" b="1" dirty="0"/>
              <a:t>Remove</a:t>
            </a:r>
            <a:r>
              <a:rPr lang="en-US" dirty="0"/>
              <a:t>(entity) </a:t>
            </a:r>
            <a:r>
              <a:rPr lang="en-US" dirty="0" smtClean="0"/>
              <a:t>command.</a:t>
            </a:r>
          </a:p>
          <a:p>
            <a:pPr algn="just">
              <a:buFont typeface="Wingdings" panose="05000000000000000000" pitchFamily="2" charset="2"/>
              <a:buChar char="Ø"/>
            </a:pPr>
            <a:r>
              <a:rPr lang="en-US" dirty="0" smtClean="0"/>
              <a:t>What </a:t>
            </a:r>
            <a:r>
              <a:rPr lang="en-US" dirty="0"/>
              <a:t>you mean when you find a need </a:t>
            </a:r>
            <a:r>
              <a:rPr lang="en-US" dirty="0" smtClean="0"/>
              <a:t>to delete </a:t>
            </a:r>
            <a:r>
              <a:rPr lang="en-US" dirty="0"/>
              <a:t>data is </a:t>
            </a:r>
            <a:r>
              <a:rPr lang="en-US" b="1" dirty="0">
                <a:solidFill>
                  <a:srgbClr val="FF0000"/>
                </a:solidFill>
              </a:rPr>
              <a:t>to archive it or hide it </a:t>
            </a:r>
            <a:r>
              <a:rPr lang="en-US" dirty="0"/>
              <a:t>from the UI. </a:t>
            </a:r>
            <a:endParaRPr lang="en-US" dirty="0" smtClean="0"/>
          </a:p>
          <a:p>
            <a:pPr algn="just">
              <a:buFont typeface="Wingdings" panose="05000000000000000000" pitchFamily="2" charset="2"/>
              <a:buChar char="Ø"/>
            </a:pPr>
            <a:r>
              <a:rPr lang="en-US" dirty="0" smtClean="0"/>
              <a:t>A </a:t>
            </a:r>
            <a:r>
              <a:rPr lang="en-US" dirty="0"/>
              <a:t>common approach to handling this scenario is to include some sort of “Is this entity deleted” </a:t>
            </a:r>
            <a:r>
              <a:rPr lang="en-US" b="1" dirty="0"/>
              <a:t>flag</a:t>
            </a:r>
            <a:r>
              <a:rPr lang="en-US" dirty="0"/>
              <a:t> on your entity, such as the </a:t>
            </a:r>
            <a:r>
              <a:rPr lang="en-US" dirty="0" err="1"/>
              <a:t>IsDeleted</a:t>
            </a:r>
            <a:r>
              <a:rPr lang="en-US" dirty="0"/>
              <a:t> flag I included on the Recipe entity: </a:t>
            </a:r>
            <a:endParaRPr lang="en-US" dirty="0" smtClean="0"/>
          </a:p>
          <a:p>
            <a:pPr marL="0" indent="0" algn="just">
              <a:buNone/>
            </a:pPr>
            <a:r>
              <a:rPr lang="en-US" dirty="0"/>
              <a:t>	</a:t>
            </a:r>
            <a:r>
              <a:rPr lang="en-US" dirty="0" smtClean="0"/>
              <a:t>		public </a:t>
            </a:r>
            <a:r>
              <a:rPr lang="en-US" dirty="0"/>
              <a:t>bool </a:t>
            </a:r>
            <a:r>
              <a:rPr lang="en-US" b="1" dirty="0" err="1"/>
              <a:t>IsDeleted</a:t>
            </a:r>
            <a:r>
              <a:rPr lang="en-US" dirty="0"/>
              <a:t> {</a:t>
            </a:r>
            <a:r>
              <a:rPr lang="en-US" dirty="0" err="1"/>
              <a:t>get;set</a:t>
            </a:r>
            <a:r>
              <a:rPr lang="en-US" dirty="0"/>
              <a:t>;} </a:t>
            </a:r>
          </a:p>
        </p:txBody>
      </p:sp>
      <p:sp>
        <p:nvSpPr>
          <p:cNvPr id="5" name="Slide Number Placeholder 4"/>
          <p:cNvSpPr>
            <a:spLocks noGrp="1"/>
          </p:cNvSpPr>
          <p:nvPr>
            <p:ph type="sldNum" sz="quarter" idx="12"/>
          </p:nvPr>
        </p:nvSpPr>
        <p:spPr/>
        <p:txBody>
          <a:bodyPr/>
          <a:lstStyle/>
          <a:p>
            <a:fld id="{6113E31D-E2AB-40D1-8B51-AFA5AFEF393A}" type="slidenum">
              <a:rPr lang="en-US" smtClean="0"/>
              <a:t>38</a:t>
            </a:fld>
            <a:endParaRPr lang="en-US" dirty="0"/>
          </a:p>
        </p:txBody>
      </p:sp>
    </p:spTree>
    <p:extLst>
      <p:ext uri="{BB962C8B-B14F-4D97-AF65-F5344CB8AC3E}">
        <p14:creationId xmlns:p14="http://schemas.microsoft.com/office/powerpoint/2010/main" val="25921145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 Record</a:t>
            </a:r>
          </a:p>
        </p:txBody>
      </p:sp>
      <p:pic>
        <p:nvPicPr>
          <p:cNvPr id="4" name="Content Placeholder 3"/>
          <p:cNvPicPr>
            <a:picLocks noGrp="1" noChangeAspect="1"/>
          </p:cNvPicPr>
          <p:nvPr>
            <p:ph idx="1"/>
          </p:nvPr>
        </p:nvPicPr>
        <p:blipFill rotWithShape="1">
          <a:blip r:embed="rId3"/>
          <a:srcRect l="20823" t="19590" r="16928" b="47338"/>
          <a:stretch/>
        </p:blipFill>
        <p:spPr>
          <a:xfrm>
            <a:off x="1653447" y="2903838"/>
            <a:ext cx="8902590" cy="2660544"/>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39</a:t>
            </a:fld>
            <a:endParaRPr lang="en-US" dirty="0"/>
          </a:p>
        </p:txBody>
      </p:sp>
    </p:spTree>
    <p:extLst>
      <p:ext uri="{BB962C8B-B14F-4D97-AF65-F5344CB8AC3E}">
        <p14:creationId xmlns:p14="http://schemas.microsoft.com/office/powerpoint/2010/main" val="19287214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EF Core?</a:t>
            </a:r>
          </a:p>
        </p:txBody>
      </p:sp>
      <p:pic>
        <p:nvPicPr>
          <p:cNvPr id="4" name="Content Placeholder 3"/>
          <p:cNvPicPr>
            <a:picLocks noGrp="1" noChangeAspect="1"/>
          </p:cNvPicPr>
          <p:nvPr>
            <p:ph idx="1"/>
          </p:nvPr>
        </p:nvPicPr>
        <p:blipFill rotWithShape="1">
          <a:blip r:embed="rId3"/>
          <a:srcRect l="23950" t="25985" r="23809" b="20783"/>
          <a:stretch/>
        </p:blipFill>
        <p:spPr>
          <a:xfrm>
            <a:off x="2828230" y="2483232"/>
            <a:ext cx="6325284" cy="3625468"/>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3356913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EF Core in production applications</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b="1" dirty="0"/>
              <a:t>Scaffolding</a:t>
            </a:r>
            <a:r>
              <a:rPr lang="en-US" dirty="0"/>
              <a:t> of columns—EF Core uses conservative values for things like </a:t>
            </a:r>
            <a:r>
              <a:rPr lang="en-US" dirty="0" smtClean="0"/>
              <a:t>string columns </a:t>
            </a:r>
            <a:r>
              <a:rPr lang="en-US" dirty="0"/>
              <a:t>by allowing strings of unlimited length. </a:t>
            </a:r>
            <a:endParaRPr lang="en-US" dirty="0" smtClean="0"/>
          </a:p>
          <a:p>
            <a:pPr lvl="1" algn="just">
              <a:buFont typeface="Wingdings" panose="05000000000000000000" pitchFamily="2" charset="2"/>
              <a:buChar char="Ø"/>
            </a:pPr>
            <a:r>
              <a:rPr lang="en-US" dirty="0" smtClean="0"/>
              <a:t>In </a:t>
            </a:r>
            <a:r>
              <a:rPr lang="en-US" dirty="0"/>
              <a:t>practice, you’ll often </a:t>
            </a:r>
            <a:r>
              <a:rPr lang="en-US" dirty="0" smtClean="0"/>
              <a:t>want to </a:t>
            </a:r>
            <a:r>
              <a:rPr lang="en-US" dirty="0"/>
              <a:t>restrict these and other data types to sensible values.</a:t>
            </a:r>
          </a:p>
          <a:p>
            <a:pPr algn="just">
              <a:buFont typeface="Wingdings" panose="05000000000000000000" pitchFamily="2" charset="2"/>
              <a:buChar char="Ø"/>
            </a:pPr>
            <a:r>
              <a:rPr lang="en-US" b="1" dirty="0" smtClean="0"/>
              <a:t>Validation</a:t>
            </a:r>
            <a:r>
              <a:rPr lang="en-US" dirty="0" smtClean="0"/>
              <a:t>—You </a:t>
            </a:r>
            <a:r>
              <a:rPr lang="en-US" dirty="0"/>
              <a:t>can decorate your entities with </a:t>
            </a:r>
            <a:r>
              <a:rPr lang="en-US" dirty="0" err="1"/>
              <a:t>DataAnnotations</a:t>
            </a:r>
            <a:r>
              <a:rPr lang="en-US" dirty="0"/>
              <a:t> validation attributes, but EF Core won’t automatically validate the values before saving to </a:t>
            </a:r>
            <a:r>
              <a:rPr lang="en-US" dirty="0" smtClean="0"/>
              <a:t>the database</a:t>
            </a:r>
            <a:r>
              <a:rPr lang="en-US" dirty="0"/>
              <a:t>. This differs from EF 6.x behavior, in which validation was automatic</a:t>
            </a:r>
            <a:r>
              <a:rPr lang="en-US" dirty="0" smtClean="0"/>
              <a:t>.</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40</a:t>
            </a:fld>
            <a:endParaRPr lang="en-US" dirty="0"/>
          </a:p>
        </p:txBody>
      </p:sp>
    </p:spTree>
    <p:extLst>
      <p:ext uri="{BB962C8B-B14F-4D97-AF65-F5344CB8AC3E}">
        <p14:creationId xmlns:p14="http://schemas.microsoft.com/office/powerpoint/2010/main" val="13685409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EF Core in production applications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b="1" dirty="0" smtClean="0"/>
              <a:t>Handling </a:t>
            </a:r>
            <a:r>
              <a:rPr lang="en-US" b="1" dirty="0"/>
              <a:t>concurrency</a:t>
            </a:r>
            <a:r>
              <a:rPr lang="en-US" dirty="0"/>
              <a:t>—EF Core provides a number of ways to handle concurrency, where multiple users attempt to update an entity at the same time. </a:t>
            </a:r>
            <a:r>
              <a:rPr lang="en-US" dirty="0" smtClean="0"/>
              <a:t>One partial </a:t>
            </a:r>
            <a:r>
              <a:rPr lang="en-US" dirty="0"/>
              <a:t>solution is through the use of Timestamp columns on your entities.</a:t>
            </a:r>
          </a:p>
          <a:p>
            <a:pPr algn="just">
              <a:buFont typeface="Wingdings" panose="05000000000000000000" pitchFamily="2" charset="2"/>
              <a:buChar char="Ø"/>
            </a:pPr>
            <a:r>
              <a:rPr lang="en-US" b="1" dirty="0" smtClean="0"/>
              <a:t>Synchronous </a:t>
            </a:r>
            <a:r>
              <a:rPr lang="en-US" b="1" dirty="0"/>
              <a:t>vs. asynchronous</a:t>
            </a:r>
            <a:r>
              <a:rPr lang="en-US" dirty="0"/>
              <a:t>—EF Core provides both synchronous and asynchronous commands for interacting with the database. </a:t>
            </a:r>
            <a:endParaRPr lang="en-US" dirty="0" smtClean="0"/>
          </a:p>
          <a:p>
            <a:pPr lvl="1" algn="just">
              <a:buFont typeface="Wingdings" panose="05000000000000000000" pitchFamily="2" charset="2"/>
              <a:buChar char="Ø"/>
            </a:pPr>
            <a:r>
              <a:rPr lang="en-US" dirty="0" smtClean="0"/>
              <a:t>Often</a:t>
            </a:r>
            <a:r>
              <a:rPr lang="en-US" dirty="0"/>
              <a:t>, </a:t>
            </a:r>
            <a:r>
              <a:rPr lang="en-US" dirty="0" err="1"/>
              <a:t>async</a:t>
            </a:r>
            <a:r>
              <a:rPr lang="en-US" dirty="0"/>
              <a:t> is better </a:t>
            </a:r>
            <a:r>
              <a:rPr lang="en-US" dirty="0" smtClean="0"/>
              <a:t>for web </a:t>
            </a:r>
            <a:r>
              <a:rPr lang="en-US" dirty="0"/>
              <a:t>apps, but there are nuances to this argument that make it impossible to recommend one approach over the other in all situations.</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41</a:t>
            </a:fld>
            <a:endParaRPr lang="en-US" dirty="0"/>
          </a:p>
        </p:txBody>
      </p:sp>
    </p:spTree>
    <p:extLst>
      <p:ext uri="{BB962C8B-B14F-4D97-AF65-F5344CB8AC3E}">
        <p14:creationId xmlns:p14="http://schemas.microsoft.com/office/powerpoint/2010/main" val="4463285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EF Core in production applications</a:t>
            </a:r>
          </a:p>
        </p:txBody>
      </p:sp>
      <p:sp>
        <p:nvSpPr>
          <p:cNvPr id="3" name="Content Placeholder 2"/>
          <p:cNvSpPr>
            <a:spLocks noGrp="1"/>
          </p:cNvSpPr>
          <p:nvPr>
            <p:ph idx="1"/>
          </p:nvPr>
        </p:nvSpPr>
        <p:spPr/>
        <p:txBody>
          <a:bodyPr>
            <a:normAutofit fontScale="92500"/>
          </a:bodyPr>
          <a:lstStyle/>
          <a:p>
            <a:pPr algn="just">
              <a:buFont typeface="Wingdings" panose="05000000000000000000" pitchFamily="2" charset="2"/>
              <a:buChar char="Ø"/>
            </a:pPr>
            <a:r>
              <a:rPr lang="en-US" b="1" dirty="0"/>
              <a:t>Automatic migrations</a:t>
            </a:r>
            <a:r>
              <a:rPr lang="en-US" dirty="0"/>
              <a:t>—If you automatically deploy your app to production </a:t>
            </a:r>
            <a:r>
              <a:rPr lang="en-US" dirty="0" smtClean="0"/>
              <a:t>as part </a:t>
            </a:r>
            <a:r>
              <a:rPr lang="en-US" dirty="0"/>
              <a:t>of some sort of DevOps pipeline, you’ll inevitably need some way of applying migrations to a database automatically. You can tackle this in a number </a:t>
            </a:r>
            <a:r>
              <a:rPr lang="en-US" dirty="0" smtClean="0"/>
              <a:t>of ways</a:t>
            </a:r>
            <a:r>
              <a:rPr lang="en-US" dirty="0"/>
              <a:t>, such as scripting the .NET CLI, applying migrations in your app’s </a:t>
            </a:r>
            <a:r>
              <a:rPr lang="en-US" dirty="0" smtClean="0"/>
              <a:t>startup code</a:t>
            </a:r>
            <a:r>
              <a:rPr lang="en-US" dirty="0"/>
              <a:t>, or using a custom tool. Each approach has its pros and cons.</a:t>
            </a:r>
          </a:p>
          <a:p>
            <a:pPr algn="just">
              <a:buFont typeface="Wingdings" panose="05000000000000000000" pitchFamily="2" charset="2"/>
              <a:buChar char="Ø"/>
            </a:pPr>
            <a:r>
              <a:rPr lang="en-US" b="1" dirty="0" smtClean="0"/>
              <a:t>Multiple </a:t>
            </a:r>
            <a:r>
              <a:rPr lang="en-US" b="1" dirty="0"/>
              <a:t>web hosts</a:t>
            </a:r>
            <a:r>
              <a:rPr lang="en-US" dirty="0"/>
              <a:t>—One specific consideration is whether you have multiple </a:t>
            </a:r>
            <a:r>
              <a:rPr lang="en-US" dirty="0" smtClean="0"/>
              <a:t>web servers </a:t>
            </a:r>
            <a:r>
              <a:rPr lang="en-US" dirty="0"/>
              <a:t>hosting your app, all pointing to the same database. If so, then </a:t>
            </a:r>
            <a:r>
              <a:rPr lang="en-US" dirty="0" smtClean="0"/>
              <a:t>applying migrations </a:t>
            </a:r>
            <a:r>
              <a:rPr lang="en-US" dirty="0"/>
              <a:t>in your app’s startup code becomes harder, as you must ensure </a:t>
            </a:r>
            <a:r>
              <a:rPr lang="en-US" dirty="0" smtClean="0"/>
              <a:t>only one </a:t>
            </a:r>
            <a:r>
              <a:rPr lang="en-US" dirty="0"/>
              <a:t>app can migrate the database at a time.</a:t>
            </a:r>
          </a:p>
        </p:txBody>
      </p:sp>
      <p:sp>
        <p:nvSpPr>
          <p:cNvPr id="5" name="Slide Number Placeholder 4"/>
          <p:cNvSpPr>
            <a:spLocks noGrp="1"/>
          </p:cNvSpPr>
          <p:nvPr>
            <p:ph type="sldNum" sz="quarter" idx="12"/>
          </p:nvPr>
        </p:nvSpPr>
        <p:spPr/>
        <p:txBody>
          <a:bodyPr/>
          <a:lstStyle/>
          <a:p>
            <a:fld id="{6113E31D-E2AB-40D1-8B51-AFA5AFEF393A}" type="slidenum">
              <a:rPr lang="en-US" smtClean="0"/>
              <a:t>42</a:t>
            </a:fld>
            <a:endParaRPr lang="en-US" dirty="0"/>
          </a:p>
        </p:txBody>
      </p:sp>
    </p:spTree>
    <p:extLst>
      <p:ext uri="{BB962C8B-B14F-4D97-AF65-F5344CB8AC3E}">
        <p14:creationId xmlns:p14="http://schemas.microsoft.com/office/powerpoint/2010/main" val="3013053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EF Core in production applications</a:t>
            </a:r>
          </a:p>
        </p:txBody>
      </p:sp>
      <p:sp>
        <p:nvSpPr>
          <p:cNvPr id="3" name="Content Placeholder 2"/>
          <p:cNvSpPr>
            <a:spLocks noGrp="1"/>
          </p:cNvSpPr>
          <p:nvPr>
            <p:ph idx="1"/>
          </p:nvPr>
        </p:nvSpPr>
        <p:spPr/>
        <p:txBody>
          <a:bodyPr>
            <a:normAutofit fontScale="85000" lnSpcReduction="20000"/>
          </a:bodyPr>
          <a:lstStyle/>
          <a:p>
            <a:pPr algn="just">
              <a:buFont typeface="Wingdings" panose="05000000000000000000" pitchFamily="2" charset="2"/>
              <a:buChar char="Ø"/>
            </a:pPr>
            <a:r>
              <a:rPr lang="en-US" b="1" dirty="0"/>
              <a:t>Making backward-compatible schema changes</a:t>
            </a:r>
            <a:r>
              <a:rPr lang="en-US" dirty="0"/>
              <a:t>—A corollary of the multiple-web </a:t>
            </a:r>
            <a:r>
              <a:rPr lang="en-US" dirty="0" smtClean="0"/>
              <a:t>host approach </a:t>
            </a:r>
            <a:r>
              <a:rPr lang="en-US" dirty="0"/>
              <a:t>is that you’ll often be in a situation where your app is accessing a database that has a newer schema than the app thinks. That means you should normally endeavor to make schema changes backward-compatible </a:t>
            </a:r>
            <a:r>
              <a:rPr lang="en-US" dirty="0" smtClean="0"/>
              <a:t>wherever possible</a:t>
            </a:r>
            <a:r>
              <a:rPr lang="en-US" dirty="0"/>
              <a:t>.</a:t>
            </a:r>
          </a:p>
          <a:p>
            <a:pPr algn="just">
              <a:buFont typeface="Wingdings" panose="05000000000000000000" pitchFamily="2" charset="2"/>
              <a:buChar char="Ø"/>
            </a:pPr>
            <a:r>
              <a:rPr lang="en-US" b="1" dirty="0" smtClean="0"/>
              <a:t>Storing </a:t>
            </a:r>
            <a:r>
              <a:rPr lang="en-US" b="1" dirty="0"/>
              <a:t>migrations in a different assembly</a:t>
            </a:r>
            <a:r>
              <a:rPr lang="en-US" dirty="0"/>
              <a:t>—In this chapter, I included all my </a:t>
            </a:r>
            <a:r>
              <a:rPr lang="en-US" dirty="0" smtClean="0"/>
              <a:t>logic in </a:t>
            </a:r>
            <a:r>
              <a:rPr lang="en-US" dirty="0"/>
              <a:t>a single project, but in larger apps, data access is often in a different </a:t>
            </a:r>
            <a:r>
              <a:rPr lang="en-US" dirty="0" smtClean="0"/>
              <a:t>project to </a:t>
            </a:r>
            <a:r>
              <a:rPr lang="en-US" dirty="0"/>
              <a:t>the web app. For apps with this structure, you must use slightly different commands when using the .NET CLI or PowerShell cmdlets</a:t>
            </a:r>
            <a:r>
              <a:rPr lang="en-US" dirty="0" smtClean="0"/>
              <a:t>. </a:t>
            </a:r>
          </a:p>
          <a:p>
            <a:pPr algn="just">
              <a:buFont typeface="Wingdings" panose="05000000000000000000" pitchFamily="2" charset="2"/>
              <a:buChar char="Ø"/>
            </a:pPr>
            <a:r>
              <a:rPr lang="en-US" b="1" dirty="0" smtClean="0"/>
              <a:t>Seeding </a:t>
            </a:r>
            <a:r>
              <a:rPr lang="en-US" b="1" dirty="0"/>
              <a:t>data</a:t>
            </a:r>
            <a:r>
              <a:rPr lang="en-US" dirty="0"/>
              <a:t>—When you first create a database, you often want it to have </a:t>
            </a:r>
            <a:r>
              <a:rPr lang="en-US" dirty="0" smtClean="0"/>
              <a:t>some initial </a:t>
            </a:r>
            <a:r>
              <a:rPr lang="en-US" dirty="0"/>
              <a:t>seed data, such as a default user. EF 6.X had a mechanism for </a:t>
            </a:r>
            <a:r>
              <a:rPr lang="en-US" dirty="0" smtClean="0"/>
              <a:t>seeding data </a:t>
            </a:r>
            <a:r>
              <a:rPr lang="en-US" dirty="0"/>
              <a:t>built in, whereas EF Core requires you to explicitly seed your </a:t>
            </a:r>
            <a:r>
              <a:rPr lang="en-US" dirty="0" smtClean="0"/>
              <a:t>database yourself</a:t>
            </a:r>
            <a:r>
              <a:rPr lang="en-US" dirty="0"/>
              <a:t>.</a:t>
            </a:r>
          </a:p>
        </p:txBody>
      </p:sp>
      <p:sp>
        <p:nvSpPr>
          <p:cNvPr id="5" name="Slide Number Placeholder 4"/>
          <p:cNvSpPr>
            <a:spLocks noGrp="1"/>
          </p:cNvSpPr>
          <p:nvPr>
            <p:ph type="sldNum" sz="quarter" idx="12"/>
          </p:nvPr>
        </p:nvSpPr>
        <p:spPr/>
        <p:txBody>
          <a:bodyPr/>
          <a:lstStyle/>
          <a:p>
            <a:fld id="{6113E31D-E2AB-40D1-8B51-AFA5AFEF393A}" type="slidenum">
              <a:rPr lang="en-US" smtClean="0"/>
              <a:t>43</a:t>
            </a:fld>
            <a:endParaRPr lang="en-US" dirty="0"/>
          </a:p>
        </p:txBody>
      </p:sp>
    </p:spTree>
    <p:extLst>
      <p:ext uri="{BB962C8B-B14F-4D97-AF65-F5344CB8AC3E}">
        <p14:creationId xmlns:p14="http://schemas.microsoft.com/office/powerpoint/2010/main" val="31834276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a:t>EF Core is an object-relational mapper (ORM) that lets you interact with a database by manipulating standard POCO classes, called entities, in your </a:t>
            </a:r>
            <a:r>
              <a:rPr lang="en-US" dirty="0" smtClean="0"/>
              <a:t>application.</a:t>
            </a:r>
          </a:p>
          <a:p>
            <a:pPr algn="just">
              <a:buFont typeface="Wingdings" panose="05000000000000000000" pitchFamily="2" charset="2"/>
              <a:buChar char="Ø"/>
            </a:pPr>
            <a:r>
              <a:rPr lang="en-US" dirty="0" smtClean="0"/>
              <a:t>EF </a:t>
            </a:r>
            <a:r>
              <a:rPr lang="en-US" dirty="0"/>
              <a:t>Core maps entity classes to tables, properties on the entity to columns in the tables, and instances of entity objects to rows in these </a:t>
            </a:r>
            <a:r>
              <a:rPr lang="en-US" dirty="0" smtClean="0"/>
              <a:t>tables.</a:t>
            </a:r>
          </a:p>
          <a:p>
            <a:pPr algn="just">
              <a:buFont typeface="Wingdings" panose="05000000000000000000" pitchFamily="2" charset="2"/>
              <a:buChar char="Ø"/>
            </a:pPr>
            <a:r>
              <a:rPr lang="en-US" dirty="0" smtClean="0"/>
              <a:t>EF </a:t>
            </a:r>
            <a:r>
              <a:rPr lang="en-US" dirty="0"/>
              <a:t>Core uses a database-provider model that lets you change the underlying database without changing any of your object manipulation code. EF Core has database providers for Microsoft SQL Server, SQLite, PostgreSQL, MySQL, and many </a:t>
            </a:r>
            <a:r>
              <a:rPr lang="en-US" dirty="0" smtClean="0"/>
              <a:t>others.</a:t>
            </a:r>
          </a:p>
          <a:p>
            <a:pPr algn="just">
              <a:buFont typeface="Wingdings" panose="05000000000000000000" pitchFamily="2" charset="2"/>
              <a:buChar char="Ø"/>
            </a:pPr>
            <a:r>
              <a:rPr lang="en-US" dirty="0" smtClean="0"/>
              <a:t>EF </a:t>
            </a:r>
            <a:r>
              <a:rPr lang="en-US" dirty="0"/>
              <a:t>Core is cross-platform and has good performance for an ORM, but has fewer features than some other ORMs, such as EF 6.x.</a:t>
            </a:r>
          </a:p>
        </p:txBody>
      </p:sp>
      <p:sp>
        <p:nvSpPr>
          <p:cNvPr id="5" name="Slide Number Placeholder 4"/>
          <p:cNvSpPr>
            <a:spLocks noGrp="1"/>
          </p:cNvSpPr>
          <p:nvPr>
            <p:ph type="sldNum" sz="quarter" idx="12"/>
          </p:nvPr>
        </p:nvSpPr>
        <p:spPr/>
        <p:txBody>
          <a:bodyPr/>
          <a:lstStyle/>
          <a:p>
            <a:fld id="{6113E31D-E2AB-40D1-8B51-AFA5AFEF393A}" type="slidenum">
              <a:rPr lang="en-US" smtClean="0"/>
              <a:t>44</a:t>
            </a:fld>
            <a:endParaRPr lang="en-US" dirty="0"/>
          </a:p>
        </p:txBody>
      </p:sp>
    </p:spTree>
    <p:extLst>
      <p:ext uri="{BB962C8B-B14F-4D97-AF65-F5344CB8AC3E}">
        <p14:creationId xmlns:p14="http://schemas.microsoft.com/office/powerpoint/2010/main" val="35911268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EF </a:t>
            </a:r>
            <a:r>
              <a:rPr lang="en-US" dirty="0"/>
              <a:t>Core stores an internal representation of the entities in your application and how they map to the database, based on the </a:t>
            </a:r>
            <a:r>
              <a:rPr lang="en-US" dirty="0" err="1"/>
              <a:t>DbSet</a:t>
            </a:r>
            <a:r>
              <a:rPr lang="en-US" dirty="0"/>
              <a:t> properties on your application’s </a:t>
            </a:r>
            <a:r>
              <a:rPr lang="en-US" dirty="0" err="1"/>
              <a:t>DbContext</a:t>
            </a:r>
            <a:r>
              <a:rPr lang="en-US" dirty="0"/>
              <a:t>. EF Core builds a model based on the entity classes themselves and any other entities they </a:t>
            </a:r>
            <a:r>
              <a:rPr lang="en-US" dirty="0" smtClean="0"/>
              <a:t>reference.</a:t>
            </a:r>
          </a:p>
          <a:p>
            <a:pPr algn="just">
              <a:buFont typeface="Wingdings" panose="05000000000000000000" pitchFamily="2" charset="2"/>
              <a:buChar char="Ø"/>
            </a:pPr>
            <a:r>
              <a:rPr lang="en-US" dirty="0" smtClean="0"/>
              <a:t>You </a:t>
            </a:r>
            <a:r>
              <a:rPr lang="en-US" dirty="0"/>
              <a:t>add EF Core to your app by adding a </a:t>
            </a:r>
            <a:r>
              <a:rPr lang="en-US" dirty="0" err="1"/>
              <a:t>NuGet</a:t>
            </a:r>
            <a:r>
              <a:rPr lang="en-US" dirty="0"/>
              <a:t> database provider package. You should also install the Design packages for both EF Core and your database provider (if available). These are used to generate and apply migrations to a database.</a:t>
            </a:r>
          </a:p>
        </p:txBody>
      </p:sp>
      <p:sp>
        <p:nvSpPr>
          <p:cNvPr id="5" name="Slide Number Placeholder 4"/>
          <p:cNvSpPr>
            <a:spLocks noGrp="1"/>
          </p:cNvSpPr>
          <p:nvPr>
            <p:ph type="sldNum" sz="quarter" idx="12"/>
          </p:nvPr>
        </p:nvSpPr>
        <p:spPr/>
        <p:txBody>
          <a:bodyPr/>
          <a:lstStyle/>
          <a:p>
            <a:fld id="{6113E31D-E2AB-40D1-8B51-AFA5AFEF393A}" type="slidenum">
              <a:rPr lang="en-US" smtClean="0"/>
              <a:t>45</a:t>
            </a:fld>
            <a:endParaRPr lang="en-US" dirty="0"/>
          </a:p>
        </p:txBody>
      </p:sp>
    </p:spTree>
    <p:extLst>
      <p:ext uri="{BB962C8B-B14F-4D97-AF65-F5344CB8AC3E}">
        <p14:creationId xmlns:p14="http://schemas.microsoft.com/office/powerpoint/2010/main" val="39800198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a:t>EF Core includes a number of conventions for how entities are defined, such </a:t>
            </a:r>
            <a:r>
              <a:rPr lang="en-US" dirty="0" smtClean="0"/>
              <a:t>as primary </a:t>
            </a:r>
            <a:r>
              <a:rPr lang="en-US" dirty="0"/>
              <a:t>keys and foreign keys. You can customize how entities are </a:t>
            </a:r>
            <a:r>
              <a:rPr lang="en-US" dirty="0" smtClean="0"/>
              <a:t>defined either </a:t>
            </a:r>
            <a:r>
              <a:rPr lang="en-US" dirty="0"/>
              <a:t>declaratively, using </a:t>
            </a:r>
            <a:r>
              <a:rPr lang="en-US" dirty="0" err="1"/>
              <a:t>DataAnotations</a:t>
            </a:r>
            <a:r>
              <a:rPr lang="en-US" dirty="0"/>
              <a:t>, or using a fluent API.</a:t>
            </a:r>
          </a:p>
          <a:p>
            <a:pPr algn="just">
              <a:buFont typeface="Wingdings" panose="05000000000000000000" pitchFamily="2" charset="2"/>
              <a:buChar char="Ø"/>
            </a:pPr>
            <a:r>
              <a:rPr lang="en-US" dirty="0" smtClean="0"/>
              <a:t>Your </a:t>
            </a:r>
            <a:r>
              <a:rPr lang="en-US" dirty="0"/>
              <a:t>application uses a </a:t>
            </a:r>
            <a:r>
              <a:rPr lang="en-US" dirty="0" err="1"/>
              <a:t>DbContext</a:t>
            </a:r>
            <a:r>
              <a:rPr lang="en-US" dirty="0"/>
              <a:t> to interact with EF Core and the database</a:t>
            </a:r>
            <a:r>
              <a:rPr lang="en-US" dirty="0" smtClean="0"/>
              <a:t>.</a:t>
            </a:r>
            <a:endParaRPr lang="en-US" dirty="0"/>
          </a:p>
          <a:p>
            <a:pPr algn="just">
              <a:buFont typeface="Wingdings" panose="05000000000000000000" pitchFamily="2" charset="2"/>
              <a:buChar char="Ø"/>
            </a:pPr>
            <a:r>
              <a:rPr lang="en-US" dirty="0"/>
              <a:t>You register it with a DI container using </a:t>
            </a:r>
            <a:r>
              <a:rPr lang="en-US" dirty="0" err="1"/>
              <a:t>AddDbContext</a:t>
            </a:r>
            <a:r>
              <a:rPr lang="en-US" dirty="0"/>
              <a:t>&lt;T&gt;, defining the database provider and providing a connection </a:t>
            </a:r>
            <a:r>
              <a:rPr lang="en-US" dirty="0" smtClean="0"/>
              <a:t>string.</a:t>
            </a:r>
          </a:p>
          <a:p>
            <a:pPr algn="just">
              <a:buFont typeface="Wingdings" panose="05000000000000000000" pitchFamily="2" charset="2"/>
              <a:buChar char="Ø"/>
            </a:pPr>
            <a:r>
              <a:rPr lang="en-US" dirty="0" smtClean="0"/>
              <a:t>EF </a:t>
            </a:r>
            <a:r>
              <a:rPr lang="en-US" dirty="0"/>
              <a:t>Core uses migrations to track changes to your entity definitions. </a:t>
            </a:r>
            <a:r>
              <a:rPr lang="en-US" dirty="0" smtClean="0"/>
              <a:t>They’re used </a:t>
            </a:r>
            <a:r>
              <a:rPr lang="en-US" dirty="0"/>
              <a:t>to ensure your entity definitions, EF Core’s internal model, and the database schema all match.</a:t>
            </a:r>
          </a:p>
        </p:txBody>
      </p:sp>
      <p:sp>
        <p:nvSpPr>
          <p:cNvPr id="5" name="Slide Number Placeholder 4"/>
          <p:cNvSpPr>
            <a:spLocks noGrp="1"/>
          </p:cNvSpPr>
          <p:nvPr>
            <p:ph type="sldNum" sz="quarter" idx="12"/>
          </p:nvPr>
        </p:nvSpPr>
        <p:spPr/>
        <p:txBody>
          <a:bodyPr/>
          <a:lstStyle/>
          <a:p>
            <a:fld id="{6113E31D-E2AB-40D1-8B51-AFA5AFEF393A}" type="slidenum">
              <a:rPr lang="en-US" smtClean="0"/>
              <a:t>46</a:t>
            </a:fld>
            <a:endParaRPr lang="en-US" dirty="0"/>
          </a:p>
        </p:txBody>
      </p:sp>
    </p:spTree>
    <p:extLst>
      <p:ext uri="{BB962C8B-B14F-4D97-AF65-F5344CB8AC3E}">
        <p14:creationId xmlns:p14="http://schemas.microsoft.com/office/powerpoint/2010/main" val="145356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After </a:t>
            </a:r>
            <a:r>
              <a:rPr lang="en-US" dirty="0"/>
              <a:t>changing an entity, you can create a migration either using the .NET CLI tool or using Visual Studio PowerShell </a:t>
            </a:r>
            <a:r>
              <a:rPr lang="en-US" dirty="0" smtClean="0"/>
              <a:t>cmdlets.</a:t>
            </a:r>
          </a:p>
          <a:p>
            <a:pPr algn="just">
              <a:buFont typeface="Wingdings" panose="05000000000000000000" pitchFamily="2" charset="2"/>
              <a:buChar char="Ø"/>
            </a:pPr>
            <a:r>
              <a:rPr lang="en-US" dirty="0" smtClean="0"/>
              <a:t>To </a:t>
            </a:r>
            <a:r>
              <a:rPr lang="en-US" dirty="0"/>
              <a:t>create a new migration with the .NET CLI, run </a:t>
            </a:r>
            <a:r>
              <a:rPr lang="en-US" b="1" dirty="0" err="1"/>
              <a:t>dotnet</a:t>
            </a:r>
            <a:r>
              <a:rPr lang="en-US" b="1" dirty="0"/>
              <a:t> </a:t>
            </a:r>
            <a:r>
              <a:rPr lang="en-US" b="1" dirty="0" err="1"/>
              <a:t>ef</a:t>
            </a:r>
            <a:r>
              <a:rPr lang="en-US" b="1" dirty="0"/>
              <a:t> migrations add NAME</a:t>
            </a:r>
            <a:r>
              <a:rPr lang="en-US" dirty="0"/>
              <a:t> in your project folder, where NAME is the name you want to give the </a:t>
            </a:r>
            <a:r>
              <a:rPr lang="en-US" dirty="0" smtClean="0"/>
              <a:t>migration.</a:t>
            </a:r>
          </a:p>
          <a:p>
            <a:pPr algn="just">
              <a:buFont typeface="Wingdings" panose="05000000000000000000" pitchFamily="2" charset="2"/>
              <a:buChar char="Ø"/>
            </a:pPr>
            <a:r>
              <a:rPr lang="en-US" dirty="0" smtClean="0"/>
              <a:t>You </a:t>
            </a:r>
            <a:r>
              <a:rPr lang="en-US" dirty="0"/>
              <a:t>can apply the migration to the database using </a:t>
            </a:r>
            <a:r>
              <a:rPr lang="en-US" b="1" dirty="0" err="1"/>
              <a:t>dotnet</a:t>
            </a:r>
            <a:r>
              <a:rPr lang="en-US" b="1" dirty="0"/>
              <a:t> </a:t>
            </a:r>
            <a:r>
              <a:rPr lang="en-US" b="1" dirty="0" err="1"/>
              <a:t>ef</a:t>
            </a:r>
            <a:r>
              <a:rPr lang="en-US" b="1" dirty="0"/>
              <a:t> database update</a:t>
            </a:r>
            <a:r>
              <a:rPr lang="en-US" dirty="0"/>
              <a:t>. This will create the database if it doesn’t already exist and apply any outstanding migrations.</a:t>
            </a:r>
          </a:p>
        </p:txBody>
      </p:sp>
      <p:sp>
        <p:nvSpPr>
          <p:cNvPr id="5" name="Slide Number Placeholder 4"/>
          <p:cNvSpPr>
            <a:spLocks noGrp="1"/>
          </p:cNvSpPr>
          <p:nvPr>
            <p:ph type="sldNum" sz="quarter" idx="12"/>
          </p:nvPr>
        </p:nvSpPr>
        <p:spPr/>
        <p:txBody>
          <a:bodyPr/>
          <a:lstStyle/>
          <a:p>
            <a:fld id="{6113E31D-E2AB-40D1-8B51-AFA5AFEF393A}" type="slidenum">
              <a:rPr lang="en-US" smtClean="0"/>
              <a:t>47</a:t>
            </a:fld>
            <a:endParaRPr lang="en-US" dirty="0"/>
          </a:p>
        </p:txBody>
      </p:sp>
    </p:spTree>
    <p:extLst>
      <p:ext uri="{BB962C8B-B14F-4D97-AF65-F5344CB8AC3E}">
        <p14:creationId xmlns:p14="http://schemas.microsoft.com/office/powerpoint/2010/main" val="40062870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EF Core doesn’t interact with the database when it creates migrations, only when you explicitly update the database</a:t>
            </a:r>
            <a:r>
              <a:rPr lang="en-US" dirty="0" smtClean="0"/>
              <a:t>.</a:t>
            </a:r>
          </a:p>
          <a:p>
            <a:pPr algn="just">
              <a:buFont typeface="Wingdings" panose="05000000000000000000" pitchFamily="2" charset="2"/>
              <a:buChar char="Ø"/>
            </a:pPr>
            <a:r>
              <a:rPr lang="en-US" dirty="0" smtClean="0"/>
              <a:t>You </a:t>
            </a:r>
            <a:r>
              <a:rPr lang="en-US" dirty="0"/>
              <a:t>can add entities to an EF Core database by creating a new entity, e, calling _</a:t>
            </a:r>
            <a:r>
              <a:rPr lang="en-US" dirty="0" err="1"/>
              <a:t>context.Add</a:t>
            </a:r>
            <a:r>
              <a:rPr lang="en-US" dirty="0"/>
              <a:t>(e) on an instance of your application’s data context, _context, and calling _</a:t>
            </a:r>
            <a:r>
              <a:rPr lang="en-US" dirty="0" err="1"/>
              <a:t>context.SaveChanges</a:t>
            </a:r>
            <a:r>
              <a:rPr lang="en-US" dirty="0"/>
              <a:t>(). This generates the necessary SQL INSERT statements to add the new rows to the database</a:t>
            </a:r>
            <a:r>
              <a:rPr lang="en-US" dirty="0" smtClean="0"/>
              <a:t>.</a:t>
            </a:r>
          </a:p>
        </p:txBody>
      </p:sp>
      <p:sp>
        <p:nvSpPr>
          <p:cNvPr id="5" name="Slide Number Placeholder 4"/>
          <p:cNvSpPr>
            <a:spLocks noGrp="1"/>
          </p:cNvSpPr>
          <p:nvPr>
            <p:ph type="sldNum" sz="quarter" idx="12"/>
          </p:nvPr>
        </p:nvSpPr>
        <p:spPr/>
        <p:txBody>
          <a:bodyPr/>
          <a:lstStyle/>
          <a:p>
            <a:fld id="{6113E31D-E2AB-40D1-8B51-AFA5AFEF393A}" type="slidenum">
              <a:rPr lang="en-US" smtClean="0"/>
              <a:t>48</a:t>
            </a:fld>
            <a:endParaRPr lang="en-US" dirty="0"/>
          </a:p>
        </p:txBody>
      </p:sp>
    </p:spTree>
    <p:extLst>
      <p:ext uri="{BB962C8B-B14F-4D97-AF65-F5344CB8AC3E}">
        <p14:creationId xmlns:p14="http://schemas.microsoft.com/office/powerpoint/2010/main" val="2433456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a:bodyPr>
          <a:lstStyle/>
          <a:p>
            <a:pPr algn="just">
              <a:buFont typeface="Wingdings" panose="05000000000000000000" pitchFamily="2" charset="2"/>
              <a:buChar char="Ø"/>
            </a:pPr>
            <a:r>
              <a:rPr lang="en-US" dirty="0"/>
              <a:t>You can load records from a database using the </a:t>
            </a:r>
            <a:r>
              <a:rPr lang="en-US" dirty="0" err="1"/>
              <a:t>DbSet</a:t>
            </a:r>
            <a:r>
              <a:rPr lang="en-US" dirty="0"/>
              <a:t> properties on your app’s </a:t>
            </a:r>
            <a:r>
              <a:rPr lang="en-US" dirty="0" err="1"/>
              <a:t>DbContext</a:t>
            </a:r>
            <a:r>
              <a:rPr lang="en-US" dirty="0"/>
              <a:t>. These expose the </a:t>
            </a:r>
            <a:r>
              <a:rPr lang="en-US" dirty="0" err="1"/>
              <a:t>IQueryable</a:t>
            </a:r>
            <a:r>
              <a:rPr lang="en-US" dirty="0"/>
              <a:t> interface, so you can use LINQ statements to filter and transform the data in the database before it’s returned. If you use a C# expression that EF Core can’t translate to SQL, it will load the data necessary to perform the operation in your app, instead of in the database. </a:t>
            </a:r>
          </a:p>
          <a:p>
            <a:pPr algn="just">
              <a:buFont typeface="Wingdings" panose="05000000000000000000" pitchFamily="2" charset="2"/>
              <a:buChar char="Ø"/>
            </a:pPr>
            <a:r>
              <a:rPr lang="en-US" dirty="0"/>
              <a:t>Updating an entity consists of three steps: read the entity from the database, modify the entity, and save the changes to the database. EF Core will keep track of which properties have changed so that it can optimize the SQL it generates. </a:t>
            </a:r>
          </a:p>
        </p:txBody>
      </p:sp>
      <p:sp>
        <p:nvSpPr>
          <p:cNvPr id="5" name="Slide Number Placeholder 4"/>
          <p:cNvSpPr>
            <a:spLocks noGrp="1"/>
          </p:cNvSpPr>
          <p:nvPr>
            <p:ph type="sldNum" sz="quarter" idx="12"/>
          </p:nvPr>
        </p:nvSpPr>
        <p:spPr/>
        <p:txBody>
          <a:bodyPr/>
          <a:lstStyle/>
          <a:p>
            <a:fld id="{6113E31D-E2AB-40D1-8B51-AFA5AFEF393A}" type="slidenum">
              <a:rPr lang="en-US" smtClean="0"/>
              <a:t>49</a:t>
            </a:fld>
            <a:endParaRPr lang="en-US" dirty="0"/>
          </a:p>
        </p:txBody>
      </p:sp>
    </p:spTree>
    <p:extLst>
      <p:ext uri="{BB962C8B-B14F-4D97-AF65-F5344CB8AC3E}">
        <p14:creationId xmlns:p14="http://schemas.microsoft.com/office/powerpoint/2010/main" val="34714768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use an object-relational </a:t>
            </a:r>
            <a:r>
              <a:rPr lang="en-US" dirty="0" smtClean="0"/>
              <a:t>mapper (ORM)?</a:t>
            </a:r>
            <a:endParaRPr lang="en-US" dirty="0"/>
          </a:p>
        </p:txBody>
      </p:sp>
      <p:sp>
        <p:nvSpPr>
          <p:cNvPr id="3" name="Content Placeholder 2"/>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smtClean="0"/>
              <a:t>The </a:t>
            </a:r>
            <a:r>
              <a:rPr lang="en-US" b="1" dirty="0"/>
              <a:t>speed</a:t>
            </a:r>
            <a:r>
              <a:rPr lang="en-US" dirty="0"/>
              <a:t> with which you can </a:t>
            </a:r>
            <a:r>
              <a:rPr lang="en-US" dirty="0" smtClean="0"/>
              <a:t>develop an </a:t>
            </a:r>
            <a:r>
              <a:rPr lang="en-US" dirty="0"/>
              <a:t>application. </a:t>
            </a:r>
            <a:endParaRPr lang="en-US" dirty="0" smtClean="0"/>
          </a:p>
          <a:p>
            <a:pPr algn="just">
              <a:buFont typeface="Wingdings" panose="05000000000000000000" pitchFamily="2" charset="2"/>
              <a:buChar char="Ø"/>
            </a:pPr>
            <a:r>
              <a:rPr lang="en-US" dirty="0"/>
              <a:t>You can stay in the familiar territory of </a:t>
            </a:r>
            <a:r>
              <a:rPr lang="en-US" b="1" dirty="0"/>
              <a:t>object-oriented .NET</a:t>
            </a:r>
            <a:r>
              <a:rPr lang="en-US" dirty="0"/>
              <a:t>, in many cases without ever needing </a:t>
            </a:r>
            <a:r>
              <a:rPr lang="en-US" b="1" dirty="0"/>
              <a:t>to directly manipulate </a:t>
            </a:r>
            <a:r>
              <a:rPr lang="en-US" dirty="0"/>
              <a:t>a database or write custom SQL</a:t>
            </a:r>
            <a:r>
              <a:rPr lang="en-US" dirty="0" smtClean="0"/>
              <a:t>.</a:t>
            </a:r>
          </a:p>
          <a:p>
            <a:pPr algn="just">
              <a:buFont typeface="Wingdings" panose="05000000000000000000" pitchFamily="2" charset="2"/>
              <a:buChar char="Ø"/>
            </a:pPr>
            <a:r>
              <a:rPr lang="en-US" dirty="0" smtClean="0"/>
              <a:t>It </a:t>
            </a:r>
            <a:r>
              <a:rPr lang="en-US" dirty="0"/>
              <a:t>handles the connection to the database, generating the SQL, and mapping data back to your POCO objects</a:t>
            </a:r>
            <a:r>
              <a:rPr lang="en-US" dirty="0" smtClean="0"/>
              <a:t>.</a:t>
            </a:r>
          </a:p>
          <a:p>
            <a:pPr lvl="1" algn="just">
              <a:buFont typeface="Wingdings" panose="05000000000000000000" pitchFamily="2" charset="2"/>
              <a:buChar char="Ø"/>
            </a:pPr>
            <a:r>
              <a:rPr lang="en-US" dirty="0" smtClean="0"/>
              <a:t>ORMs </a:t>
            </a:r>
            <a:r>
              <a:rPr lang="en-US" dirty="0"/>
              <a:t>like EF Core </a:t>
            </a:r>
            <a:r>
              <a:rPr lang="en-US" b="1" dirty="0">
                <a:solidFill>
                  <a:srgbClr val="FF0000"/>
                </a:solidFill>
              </a:rPr>
              <a:t>keep track of which properties have changed</a:t>
            </a:r>
            <a:r>
              <a:rPr lang="en-US" dirty="0"/>
              <a:t> on any objects they rehydrate from the database. </a:t>
            </a:r>
          </a:p>
          <a:p>
            <a:pPr lvl="1" algn="just">
              <a:buFont typeface="Wingdings" panose="05000000000000000000" pitchFamily="2" charset="2"/>
              <a:buChar char="Ø"/>
            </a:pPr>
            <a:r>
              <a:rPr lang="en-US" dirty="0"/>
              <a:t>This lets you load an object from the database by mapping it from a database table, modify it in .NET code, and then ask the ORM to update the associated record in the database. </a:t>
            </a:r>
          </a:p>
          <a:p>
            <a:pPr algn="just">
              <a:buFont typeface="Wingdings" panose="05000000000000000000" pitchFamily="2" charset="2"/>
              <a:buChar char="Ø"/>
            </a:pP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1771913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a:bodyPr>
          <a:lstStyle/>
          <a:p>
            <a:pPr algn="just">
              <a:buFont typeface="Wingdings" panose="05000000000000000000" pitchFamily="2" charset="2"/>
              <a:buChar char="Ø"/>
            </a:pPr>
            <a:r>
              <a:rPr lang="en-US" dirty="0"/>
              <a:t>You can delete entities in EF Core using the Remove method, but you </a:t>
            </a:r>
            <a:r>
              <a:rPr lang="en-US" dirty="0" smtClean="0"/>
              <a:t>should consider </a:t>
            </a:r>
            <a:r>
              <a:rPr lang="en-US" dirty="0"/>
              <a:t>carefully whether you need this functionality. Often a soft delete technique using an </a:t>
            </a:r>
            <a:r>
              <a:rPr lang="en-US" dirty="0" err="1"/>
              <a:t>IsDeleted</a:t>
            </a:r>
            <a:r>
              <a:rPr lang="en-US" dirty="0"/>
              <a:t> flag on entities is safer and easier to implement.</a:t>
            </a:r>
          </a:p>
          <a:p>
            <a:pPr algn="just">
              <a:buFont typeface="Wingdings" panose="05000000000000000000" pitchFamily="2" charset="2"/>
              <a:buChar char="Ø"/>
            </a:pPr>
            <a:r>
              <a:rPr lang="en-US" dirty="0" smtClean="0"/>
              <a:t>This </a:t>
            </a:r>
            <a:r>
              <a:rPr lang="en-US" dirty="0"/>
              <a:t>chapter only covers a subset of the issues you must consider when using </a:t>
            </a:r>
            <a:r>
              <a:rPr lang="en-US" dirty="0" smtClean="0"/>
              <a:t>EF Core </a:t>
            </a:r>
            <a:r>
              <a:rPr lang="en-US" dirty="0"/>
              <a:t>in your application. Before using it in a production app, you should consider, among other things: the data types generated for fields, validation, how </a:t>
            </a:r>
            <a:r>
              <a:rPr lang="en-US" dirty="0" smtClean="0"/>
              <a:t>to handle </a:t>
            </a:r>
            <a:r>
              <a:rPr lang="en-US" dirty="0"/>
              <a:t>concurrency, the seeding of initial data, handling migrations on a running application, and handling migrations in a web-farm scenario.</a:t>
            </a:r>
          </a:p>
        </p:txBody>
      </p:sp>
      <p:sp>
        <p:nvSpPr>
          <p:cNvPr id="5" name="Slide Number Placeholder 4"/>
          <p:cNvSpPr>
            <a:spLocks noGrp="1"/>
          </p:cNvSpPr>
          <p:nvPr>
            <p:ph type="sldNum" sz="quarter" idx="12"/>
          </p:nvPr>
        </p:nvSpPr>
        <p:spPr/>
        <p:txBody>
          <a:bodyPr/>
          <a:lstStyle/>
          <a:p>
            <a:fld id="{6113E31D-E2AB-40D1-8B51-AFA5AFEF393A}" type="slidenum">
              <a:rPr lang="en-US" smtClean="0"/>
              <a:t>50</a:t>
            </a:fld>
            <a:endParaRPr lang="en-US" dirty="0"/>
          </a:p>
        </p:txBody>
      </p:sp>
    </p:spTree>
    <p:extLst>
      <p:ext uri="{BB962C8B-B14F-4D97-AF65-F5344CB8AC3E}">
        <p14:creationId xmlns:p14="http://schemas.microsoft.com/office/powerpoint/2010/main" val="1957224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Drawbacks of ORM</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They </a:t>
            </a:r>
            <a:r>
              <a:rPr lang="en-US" dirty="0"/>
              <a:t>hide you </a:t>
            </a:r>
            <a:r>
              <a:rPr lang="en-US" dirty="0" smtClean="0"/>
              <a:t>from the database.</a:t>
            </a:r>
          </a:p>
          <a:p>
            <a:pPr algn="just">
              <a:buFont typeface="Wingdings" panose="05000000000000000000" pitchFamily="2" charset="2"/>
              <a:buChar char="Ø"/>
            </a:pPr>
            <a:r>
              <a:rPr lang="en-US" dirty="0"/>
              <a:t>ORMs are abstractions over a number of concepts, </a:t>
            </a:r>
            <a:endParaRPr lang="en-US" dirty="0" smtClean="0"/>
          </a:p>
          <a:p>
            <a:pPr marL="0" indent="0" algn="just">
              <a:buNone/>
            </a:pPr>
            <a:endParaRPr lang="en-US" b="1" dirty="0" smtClean="0"/>
          </a:p>
          <a:p>
            <a:pPr marL="0" indent="0" algn="just">
              <a:buNone/>
            </a:pPr>
            <a:r>
              <a:rPr lang="en-US" b="1" dirty="0" smtClean="0"/>
              <a:t>Use </a:t>
            </a:r>
            <a:r>
              <a:rPr lang="en-US" b="1" dirty="0"/>
              <a:t>an ORM for the quick development of the bulk of your </a:t>
            </a:r>
            <a:r>
              <a:rPr lang="en-US" b="1" dirty="0" smtClean="0"/>
              <a:t>application</a:t>
            </a:r>
          </a:p>
        </p:txBody>
      </p:sp>
      <p:sp>
        <p:nvSpPr>
          <p:cNvPr id="5" name="Slide Number Placeholder 4"/>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30738403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you choose EF Core?</a:t>
            </a:r>
          </a:p>
        </p:txBody>
      </p:sp>
      <p:sp>
        <p:nvSpPr>
          <p:cNvPr id="3" name="Content Placeholder 2"/>
          <p:cNvSpPr>
            <a:spLocks noGrp="1"/>
          </p:cNvSpPr>
          <p:nvPr>
            <p:ph idx="1"/>
          </p:nvPr>
        </p:nvSpPr>
        <p:spPr/>
        <p:txBody>
          <a:bodyPr>
            <a:noAutofit/>
          </a:bodyPr>
          <a:lstStyle/>
          <a:p>
            <a:pPr algn="just">
              <a:buFont typeface="Wingdings" panose="05000000000000000000" pitchFamily="2" charset="2"/>
              <a:buChar char="Ø"/>
            </a:pPr>
            <a:r>
              <a:rPr lang="en-US" sz="2000" b="1" dirty="0"/>
              <a:t>Cross </a:t>
            </a:r>
            <a:r>
              <a:rPr lang="en-US" sz="2000" b="1" dirty="0" smtClean="0"/>
              <a:t>platform </a:t>
            </a:r>
            <a:r>
              <a:rPr lang="en-US" sz="2000" dirty="0" smtClean="0"/>
              <a:t>—</a:t>
            </a:r>
            <a:r>
              <a:rPr lang="en-US" sz="2000" dirty="0"/>
              <a:t>EF Core targets .NET Standard, so it can be used in </a:t>
            </a:r>
            <a:r>
              <a:rPr lang="en-US" sz="2000" dirty="0" smtClean="0"/>
              <a:t>cross platform </a:t>
            </a:r>
            <a:r>
              <a:rPr lang="en-US" sz="2000" dirty="0"/>
              <a:t>apps that target .NET </a:t>
            </a:r>
            <a:r>
              <a:rPr lang="en-US" sz="2000" dirty="0" smtClean="0"/>
              <a:t>Core</a:t>
            </a:r>
          </a:p>
          <a:p>
            <a:pPr algn="just">
              <a:buFont typeface="Wingdings" panose="05000000000000000000" pitchFamily="2" charset="2"/>
              <a:buChar char="Ø"/>
            </a:pPr>
            <a:r>
              <a:rPr lang="en-US" sz="2000" b="1" dirty="0" smtClean="0"/>
              <a:t>Database providers </a:t>
            </a:r>
            <a:r>
              <a:rPr lang="en-US" sz="2000" dirty="0" smtClean="0"/>
              <a:t>—</a:t>
            </a:r>
            <a:r>
              <a:rPr lang="en-US" sz="2000" dirty="0"/>
              <a:t>Both EF 6.x and EF Core let you connect to various database types by using </a:t>
            </a:r>
            <a:r>
              <a:rPr lang="en-US" sz="2000" b="1" dirty="0"/>
              <a:t>pluggable providers</a:t>
            </a:r>
            <a:r>
              <a:rPr lang="en-US" sz="2000" dirty="0"/>
              <a:t>. </a:t>
            </a:r>
            <a:endParaRPr lang="en-US" sz="2000" dirty="0" smtClean="0"/>
          </a:p>
          <a:p>
            <a:pPr algn="just">
              <a:buFont typeface="Wingdings" panose="05000000000000000000" pitchFamily="2" charset="2"/>
              <a:buChar char="Ø"/>
            </a:pPr>
            <a:r>
              <a:rPr lang="en-US" sz="2000" b="1" dirty="0" smtClean="0"/>
              <a:t>Performance</a:t>
            </a:r>
            <a:r>
              <a:rPr lang="en-US" sz="2000" dirty="0" smtClean="0"/>
              <a:t> —The </a:t>
            </a:r>
            <a:r>
              <a:rPr lang="en-US" sz="2000" dirty="0"/>
              <a:t>performance of EF 6.x has been a bit of a black mark on its record, so EF Core aims to rectify that. </a:t>
            </a:r>
            <a:endParaRPr lang="en-US" sz="2000" dirty="0" smtClean="0"/>
          </a:p>
          <a:p>
            <a:pPr algn="just">
              <a:buFont typeface="Wingdings" panose="05000000000000000000" pitchFamily="2" charset="2"/>
              <a:buChar char="Ø"/>
            </a:pPr>
            <a:r>
              <a:rPr lang="en-US" sz="2000" b="1" dirty="0" smtClean="0"/>
              <a:t>Features</a:t>
            </a:r>
            <a:r>
              <a:rPr lang="en-US" sz="2000" dirty="0" smtClean="0"/>
              <a:t> —EF </a:t>
            </a:r>
            <a:r>
              <a:rPr lang="en-US" sz="2000" dirty="0"/>
              <a:t>Core has some features that EF 6.x doesn’t have (batching statements, client-side key generation, in-memory database for testing), </a:t>
            </a:r>
            <a:r>
              <a:rPr lang="en-US" sz="2000" dirty="0" smtClean="0"/>
              <a:t>but </a:t>
            </a:r>
            <a:r>
              <a:rPr lang="en-US" sz="2000" dirty="0"/>
              <a:t>EF 6.x is much more feature-rich than EF Core. </a:t>
            </a:r>
          </a:p>
        </p:txBody>
      </p:sp>
      <p:sp>
        <p:nvSpPr>
          <p:cNvPr id="5" name="Slide Number Placeholder 4"/>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376432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you choose EF Core?</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If you’re working on a new ASP.NET Core application, you want to use an ORM for rapid development, and you don’t require any of the </a:t>
            </a:r>
            <a:r>
              <a:rPr lang="en-US" b="1" dirty="0">
                <a:solidFill>
                  <a:srgbClr val="FF0000"/>
                </a:solidFill>
              </a:rPr>
              <a:t>unavailable</a:t>
            </a:r>
            <a:r>
              <a:rPr lang="en-US" dirty="0"/>
              <a:t> features, then EF Core is a great contender. </a:t>
            </a:r>
            <a:endParaRPr lang="en-US" dirty="0" smtClean="0"/>
          </a:p>
          <a:p>
            <a:pPr lvl="1" algn="just">
              <a:buFont typeface="Wingdings" panose="05000000000000000000" pitchFamily="2" charset="2"/>
              <a:buChar char="Ø"/>
            </a:pPr>
            <a:r>
              <a:rPr lang="en-US" dirty="0">
                <a:hlinkClick r:id="rId3"/>
              </a:rPr>
              <a:t>https://docs.microsoft.com/ar-sa/ef/efcore-and-ef6/index</a:t>
            </a:r>
            <a:endParaRPr lang="en-US" dirty="0"/>
          </a:p>
          <a:p>
            <a:pPr marL="457200" lvl="1" indent="0" algn="just">
              <a:buNone/>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8</a:t>
            </a:fld>
            <a:endParaRPr lang="en-US" dirty="0"/>
          </a:p>
        </p:txBody>
      </p:sp>
      <p:pic>
        <p:nvPicPr>
          <p:cNvPr id="4" name="Picture 3"/>
          <p:cNvPicPr>
            <a:picLocks noChangeAspect="1"/>
          </p:cNvPicPr>
          <p:nvPr/>
        </p:nvPicPr>
        <p:blipFill rotWithShape="1">
          <a:blip r:embed="rId4"/>
          <a:srcRect l="16615" t="11897" r="27539" b="5025"/>
          <a:stretch/>
        </p:blipFill>
        <p:spPr>
          <a:xfrm>
            <a:off x="8408456" y="3793849"/>
            <a:ext cx="2488141" cy="2082019"/>
          </a:xfrm>
          <a:prstGeom prst="rect">
            <a:avLst/>
          </a:prstGeom>
        </p:spPr>
      </p:pic>
      <p:pic>
        <p:nvPicPr>
          <p:cNvPr id="6" name="Picture 5"/>
          <p:cNvPicPr>
            <a:picLocks noChangeAspect="1"/>
          </p:cNvPicPr>
          <p:nvPr/>
        </p:nvPicPr>
        <p:blipFill rotWithShape="1">
          <a:blip r:embed="rId5"/>
          <a:srcRect l="18000" t="13744" r="32500" b="5230"/>
          <a:stretch/>
        </p:blipFill>
        <p:spPr>
          <a:xfrm>
            <a:off x="4140032" y="4233594"/>
            <a:ext cx="2077888" cy="1913207"/>
          </a:xfrm>
          <a:prstGeom prst="rect">
            <a:avLst/>
          </a:prstGeom>
        </p:spPr>
      </p:pic>
    </p:spTree>
    <p:extLst>
      <p:ext uri="{BB962C8B-B14F-4D97-AF65-F5344CB8AC3E}">
        <p14:creationId xmlns:p14="http://schemas.microsoft.com/office/powerpoint/2010/main" val="1096274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Mapping a database to your application code</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800" dirty="0"/>
              <a:t>An </a:t>
            </a:r>
            <a:r>
              <a:rPr lang="en-US" sz="2800" b="1" dirty="0"/>
              <a:t>entity</a:t>
            </a:r>
            <a:r>
              <a:rPr lang="en-US" sz="2800" dirty="0"/>
              <a:t> is a .</a:t>
            </a:r>
            <a:r>
              <a:rPr lang="en-US" sz="2800" b="1" dirty="0"/>
              <a:t>NET class </a:t>
            </a:r>
            <a:r>
              <a:rPr lang="en-US" sz="2800" dirty="0"/>
              <a:t>that’s </a:t>
            </a:r>
            <a:r>
              <a:rPr lang="en-US" sz="2800" b="1" dirty="0"/>
              <a:t>mapped</a:t>
            </a:r>
            <a:r>
              <a:rPr lang="en-US" sz="2800" dirty="0"/>
              <a:t> by EF Core to the database. </a:t>
            </a:r>
            <a:endParaRPr lang="en-US" sz="2800" dirty="0" smtClean="0"/>
          </a:p>
          <a:p>
            <a:pPr algn="just">
              <a:buFont typeface="Wingdings" panose="05000000000000000000" pitchFamily="2" charset="2"/>
              <a:buChar char="Ø"/>
            </a:pPr>
            <a:r>
              <a:rPr lang="en-US" sz="2800" dirty="0" smtClean="0"/>
              <a:t>When </a:t>
            </a:r>
            <a:r>
              <a:rPr lang="en-US" sz="2800" dirty="0"/>
              <a:t>you interact with </a:t>
            </a:r>
            <a:r>
              <a:rPr lang="en-US" sz="2800" b="1" dirty="0"/>
              <a:t>EF Core</a:t>
            </a:r>
            <a:r>
              <a:rPr lang="en-US" sz="2800" dirty="0"/>
              <a:t>, you’ll be primarily using </a:t>
            </a:r>
            <a:r>
              <a:rPr lang="en-US" sz="2800" b="1" dirty="0"/>
              <a:t>POCO entities </a:t>
            </a:r>
            <a:r>
              <a:rPr lang="en-US" sz="2800" dirty="0"/>
              <a:t>and a </a:t>
            </a:r>
            <a:r>
              <a:rPr lang="en-US" sz="2800" b="1" dirty="0"/>
              <a:t>database context </a:t>
            </a:r>
            <a:r>
              <a:rPr lang="en-US" sz="2800" dirty="0"/>
              <a:t>that inherits from the </a:t>
            </a:r>
            <a:r>
              <a:rPr lang="en-US" sz="2800" b="1" dirty="0" err="1"/>
              <a:t>DbContext</a:t>
            </a:r>
            <a:r>
              <a:rPr lang="en-US" sz="2800" dirty="0"/>
              <a:t> EF Core class</a:t>
            </a:r>
            <a:r>
              <a:rPr lang="en-US" sz="2800" dirty="0" smtClean="0"/>
              <a:t>.</a:t>
            </a:r>
          </a:p>
          <a:p>
            <a:pPr lvl="1" algn="just">
              <a:buFont typeface="Wingdings" panose="05000000000000000000" pitchFamily="2" charset="2"/>
              <a:buChar char="Ø"/>
            </a:pPr>
            <a:r>
              <a:rPr lang="en-US" sz="2400" dirty="0"/>
              <a:t>You can potentially have </a:t>
            </a:r>
            <a:r>
              <a:rPr lang="en-US" sz="2400" b="1" dirty="0">
                <a:solidFill>
                  <a:srgbClr val="FF0000"/>
                </a:solidFill>
              </a:rPr>
              <a:t>multiple </a:t>
            </a:r>
            <a:r>
              <a:rPr lang="en-US" sz="2400" b="1" dirty="0" err="1">
                <a:solidFill>
                  <a:srgbClr val="FF0000"/>
                </a:solidFill>
              </a:rPr>
              <a:t>DbContexts</a:t>
            </a:r>
            <a:r>
              <a:rPr lang="en-US" sz="2400" b="1" dirty="0">
                <a:solidFill>
                  <a:srgbClr val="FF0000"/>
                </a:solidFill>
              </a:rPr>
              <a:t> </a:t>
            </a:r>
            <a:r>
              <a:rPr lang="en-US" sz="2400" dirty="0"/>
              <a:t>in your application and can even configure them to integrate with different databases.</a:t>
            </a:r>
          </a:p>
        </p:txBody>
      </p:sp>
      <p:sp>
        <p:nvSpPr>
          <p:cNvPr id="5" name="Slide Number Placeholder 4"/>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7737501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5223</TotalTime>
  <Words>5023</Words>
  <Application>Microsoft Office PowerPoint</Application>
  <PresentationFormat>Widescreen</PresentationFormat>
  <Paragraphs>365</Paragraphs>
  <Slides>50</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Garamond</vt:lpstr>
      <vt:lpstr>Wingdings</vt:lpstr>
      <vt:lpstr>Organic</vt:lpstr>
      <vt:lpstr>ASP.Net Core –Saving data with Entity Framework Core</vt:lpstr>
      <vt:lpstr>Introduction</vt:lpstr>
      <vt:lpstr>What is EF Core?</vt:lpstr>
      <vt:lpstr>What is EF Core?</vt:lpstr>
      <vt:lpstr>Why use an object-relational mapper (ORM)?</vt:lpstr>
      <vt:lpstr>Drawbacks of ORM</vt:lpstr>
      <vt:lpstr>When should you choose EF Core?</vt:lpstr>
      <vt:lpstr>When should you choose EF Core?</vt:lpstr>
      <vt:lpstr>Mapping a database to your application code</vt:lpstr>
      <vt:lpstr>App to be implemented</vt:lpstr>
      <vt:lpstr>PowerPoint Presentation</vt:lpstr>
      <vt:lpstr>Adding EF Core to an application</vt:lpstr>
      <vt:lpstr>Adding EF Core to an application</vt:lpstr>
      <vt:lpstr>Choosing a database provider and installing EF Core</vt:lpstr>
      <vt:lpstr>csproj file</vt:lpstr>
      <vt:lpstr>Building a data model</vt:lpstr>
      <vt:lpstr>Building a data model</vt:lpstr>
      <vt:lpstr>Building a data model</vt:lpstr>
      <vt:lpstr>Registering a data context</vt:lpstr>
      <vt:lpstr>Managing changes with migrations</vt:lpstr>
      <vt:lpstr>Creating your first migration</vt:lpstr>
      <vt:lpstr>Creating your first migration</vt:lpstr>
      <vt:lpstr>Creating your first migration</vt:lpstr>
      <vt:lpstr>Creating your first migration</vt:lpstr>
      <vt:lpstr>Apply migrations to a database</vt:lpstr>
      <vt:lpstr>PowerPoint Presentation</vt:lpstr>
      <vt:lpstr>Adding a second migration</vt:lpstr>
      <vt:lpstr>Adding a second migration</vt:lpstr>
      <vt:lpstr>Adding a second migration</vt:lpstr>
      <vt:lpstr>Saving data to the database : Creating a record</vt:lpstr>
      <vt:lpstr>Loading a list of records</vt:lpstr>
      <vt:lpstr>Loading a list of records</vt:lpstr>
      <vt:lpstr>Loading a list of records</vt:lpstr>
      <vt:lpstr>Loading a single record</vt:lpstr>
      <vt:lpstr>Updating a model with changes</vt:lpstr>
      <vt:lpstr>Updating a model with changes</vt:lpstr>
      <vt:lpstr>Delete a record </vt:lpstr>
      <vt:lpstr>Delete Record</vt:lpstr>
      <vt:lpstr>Delete Record</vt:lpstr>
      <vt:lpstr>Using EF Core in production applications</vt:lpstr>
      <vt:lpstr>Using EF Core in production applications</vt:lpstr>
      <vt:lpstr>Using EF Core in production applications</vt:lpstr>
      <vt:lpstr>Using EF Core in production applications</vt:lpstr>
      <vt:lpstr>Summary</vt:lpstr>
      <vt:lpstr>Summary</vt:lpstr>
      <vt:lpstr>Summary</vt:lpstr>
      <vt:lpstr>Summary</vt:lpstr>
      <vt:lpstr>Summary</vt:lpstr>
      <vt:lpstr>Summary</vt:lpstr>
      <vt:lpstr>Summary</vt:lpstr>
    </vt:vector>
  </TitlesOfParts>
  <Company>SACC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 Getting Started</dc:title>
  <dc:creator>Kamal</dc:creator>
  <cp:lastModifiedBy>ULPC</cp:lastModifiedBy>
  <cp:revision>543</cp:revision>
  <dcterms:created xsi:type="dcterms:W3CDTF">2019-01-13T08:03:18Z</dcterms:created>
  <dcterms:modified xsi:type="dcterms:W3CDTF">2019-04-17T08:59:49Z</dcterms:modified>
</cp:coreProperties>
</file>